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ikNHHYqXN/Yx7p739kZp9aUfgJ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5"/>
          <p:cNvGrpSpPr/>
          <p:nvPr/>
        </p:nvGrpSpPr>
        <p:grpSpPr>
          <a:xfrm>
            <a:off x="0" y="490"/>
            <a:ext cx="5153705" cy="5134399"/>
            <a:chOff x="0" y="75"/>
            <a:chExt cx="5153705" cy="5152950"/>
          </a:xfrm>
        </p:grpSpPr>
        <p:sp>
          <p:nvSpPr>
            <p:cNvPr id="12" name="Google Shape;12;p25"/>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5"/>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5"/>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34"/>
          <p:cNvGrpSpPr/>
          <p:nvPr/>
        </p:nvGrpSpPr>
        <p:grpSpPr>
          <a:xfrm>
            <a:off x="4406400" y="0"/>
            <a:ext cx="4737600" cy="5143065"/>
            <a:chOff x="4406400" y="0"/>
            <a:chExt cx="4737600" cy="5143065"/>
          </a:xfrm>
        </p:grpSpPr>
        <p:sp>
          <p:nvSpPr>
            <p:cNvPr id="107" name="Google Shape;107;p34"/>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4"/>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4"/>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4"/>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4"/>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4"/>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4"/>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4"/>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4"/>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4"/>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4"/>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4"/>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4"/>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3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26"/>
          <p:cNvGrpSpPr/>
          <p:nvPr/>
        </p:nvGrpSpPr>
        <p:grpSpPr>
          <a:xfrm>
            <a:off x="4406400" y="0"/>
            <a:ext cx="4737600" cy="5143065"/>
            <a:chOff x="4406400" y="0"/>
            <a:chExt cx="4737600" cy="5143065"/>
          </a:xfrm>
        </p:grpSpPr>
        <p:sp>
          <p:nvSpPr>
            <p:cNvPr id="21" name="Google Shape;21;p2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2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grpSp>
        <p:nvGrpSpPr>
          <p:cNvPr id="42" name="Google Shape;42;p27"/>
          <p:cNvGrpSpPr/>
          <p:nvPr/>
        </p:nvGrpSpPr>
        <p:grpSpPr>
          <a:xfrm>
            <a:off x="0" y="381001"/>
            <a:ext cx="1037850" cy="1016288"/>
            <a:chOff x="0" y="381001"/>
            <a:chExt cx="1037850" cy="1016288"/>
          </a:xfrm>
        </p:grpSpPr>
        <p:sp>
          <p:nvSpPr>
            <p:cNvPr id="43" name="Google Shape;43;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2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2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grpSp>
        <p:nvGrpSpPr>
          <p:cNvPr id="50" name="Google Shape;50;p28"/>
          <p:cNvGrpSpPr/>
          <p:nvPr/>
        </p:nvGrpSpPr>
        <p:grpSpPr>
          <a:xfrm>
            <a:off x="0" y="381001"/>
            <a:ext cx="1037850" cy="1016288"/>
            <a:chOff x="0" y="381001"/>
            <a:chExt cx="1037850" cy="1016288"/>
          </a:xfrm>
        </p:grpSpPr>
        <p:sp>
          <p:nvSpPr>
            <p:cNvPr id="51" name="Google Shape;51;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2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p2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grpSp>
        <p:nvGrpSpPr>
          <p:cNvPr id="57" name="Google Shape;57;p29"/>
          <p:cNvGrpSpPr/>
          <p:nvPr/>
        </p:nvGrpSpPr>
        <p:grpSpPr>
          <a:xfrm>
            <a:off x="0" y="381001"/>
            <a:ext cx="1037850" cy="1016288"/>
            <a:chOff x="0" y="381001"/>
            <a:chExt cx="1037850" cy="1016288"/>
          </a:xfrm>
        </p:grpSpPr>
        <p:sp>
          <p:nvSpPr>
            <p:cNvPr id="58" name="Google Shape;58;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2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grpSp>
        <p:nvGrpSpPr>
          <p:cNvPr id="64" name="Google Shape;64;p30"/>
          <p:cNvGrpSpPr/>
          <p:nvPr/>
        </p:nvGrpSpPr>
        <p:grpSpPr>
          <a:xfrm>
            <a:off x="0" y="381001"/>
            <a:ext cx="1037850" cy="1016288"/>
            <a:chOff x="0" y="381001"/>
            <a:chExt cx="1037850" cy="1016288"/>
          </a:xfrm>
        </p:grpSpPr>
        <p:sp>
          <p:nvSpPr>
            <p:cNvPr id="65" name="Google Shape;65;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 name="Google Shape;6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31"/>
          <p:cNvGrpSpPr/>
          <p:nvPr/>
        </p:nvGrpSpPr>
        <p:grpSpPr>
          <a:xfrm>
            <a:off x="4406400" y="0"/>
            <a:ext cx="4737600" cy="5143500"/>
            <a:chOff x="4406400" y="0"/>
            <a:chExt cx="4737600" cy="5143500"/>
          </a:xfrm>
        </p:grpSpPr>
        <p:sp>
          <p:nvSpPr>
            <p:cNvPr id="71" name="Google Shape;71;p31"/>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1"/>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1"/>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1"/>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1"/>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1"/>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1"/>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1"/>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1"/>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1"/>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1"/>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1"/>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1"/>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1"/>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3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32"/>
          <p:cNvGrpSpPr/>
          <p:nvPr/>
        </p:nvGrpSpPr>
        <p:grpSpPr>
          <a:xfrm>
            <a:off x="0" y="381001"/>
            <a:ext cx="1037850" cy="1016288"/>
            <a:chOff x="0" y="381001"/>
            <a:chExt cx="1037850" cy="1016288"/>
          </a:xfrm>
        </p:grpSpPr>
        <p:sp>
          <p:nvSpPr>
            <p:cNvPr id="93" name="Google Shape;93;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3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33"/>
          <p:cNvGrpSpPr/>
          <p:nvPr/>
        </p:nvGrpSpPr>
        <p:grpSpPr>
          <a:xfrm>
            <a:off x="0" y="4128572"/>
            <a:ext cx="698925" cy="684657"/>
            <a:chOff x="0" y="3785672"/>
            <a:chExt cx="698925" cy="684657"/>
          </a:xfrm>
        </p:grpSpPr>
        <p:sp>
          <p:nvSpPr>
            <p:cNvPr id="101" name="Google Shape;101;p33"/>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3"/>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3582750" y="1560175"/>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a:t>Image Processing </a:t>
            </a:r>
            <a:endParaRPr/>
          </a:p>
        </p:txBody>
      </p:sp>
      <p:sp>
        <p:nvSpPr>
          <p:cNvPr id="135" name="Google Shape;135;p1"/>
          <p:cNvSpPr txBox="1"/>
          <p:nvPr>
            <p:ph idx="1" type="subTitle"/>
          </p:nvPr>
        </p:nvSpPr>
        <p:spPr>
          <a:xfrm>
            <a:off x="4356150" y="2571750"/>
            <a:ext cx="3076500" cy="14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n" sz="2400"/>
              <a:t>BY : Ahmed Haytham</a:t>
            </a:r>
            <a:endParaRPr sz="2400"/>
          </a:p>
          <a:p>
            <a:pPr indent="0" lvl="0" marL="0" rtl="0" algn="ctr">
              <a:lnSpc>
                <a:spcPct val="100000"/>
              </a:lnSpc>
              <a:spcBef>
                <a:spcPts val="0"/>
              </a:spcBef>
              <a:spcAft>
                <a:spcPts val="0"/>
              </a:spcAft>
              <a:buSzPts val="1300"/>
              <a:buNone/>
            </a:pPr>
            <a:r>
              <a:rPr lang="en" sz="2400"/>
              <a:t>For</a:t>
            </a:r>
            <a:endParaRPr sz="2400"/>
          </a:p>
          <a:p>
            <a:pPr indent="0" lvl="0" marL="0" rtl="0" algn="ctr">
              <a:lnSpc>
                <a:spcPct val="100000"/>
              </a:lnSpc>
              <a:spcBef>
                <a:spcPts val="0"/>
              </a:spcBef>
              <a:spcAft>
                <a:spcPts val="0"/>
              </a:spcAft>
              <a:buSzPts val="1300"/>
              <a:buNone/>
            </a:pPr>
            <a:r>
              <a:rPr lang="en" sz="2400"/>
              <a:t>GDSC Damnhour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txBox="1"/>
          <p:nvPr>
            <p:ph type="title"/>
          </p:nvPr>
        </p:nvSpPr>
        <p:spPr>
          <a:xfrm>
            <a:off x="1039650" y="36475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Spatial Filter</a:t>
            </a:r>
            <a:endParaRPr/>
          </a:p>
        </p:txBody>
      </p:sp>
      <p:sp>
        <p:nvSpPr>
          <p:cNvPr id="210" name="Google Shape;210;p10"/>
          <p:cNvSpPr txBox="1"/>
          <p:nvPr/>
        </p:nvSpPr>
        <p:spPr>
          <a:xfrm>
            <a:off x="574550" y="1532125"/>
            <a:ext cx="363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400"/>
              </a:spcAft>
              <a:buClr>
                <a:srgbClr val="000000"/>
              </a:buClr>
              <a:buSzPts val="1800"/>
              <a:buFont typeface="Arial"/>
              <a:buNone/>
            </a:pPr>
            <a:r>
              <a:rPr b="1" i="0" lang="en" sz="1800" u="none" cap="none" strike="noStrike">
                <a:solidFill>
                  <a:schemeClr val="lt1"/>
                </a:solidFill>
                <a:latin typeface="Arial"/>
                <a:ea typeface="Arial"/>
                <a:cs typeface="Arial"/>
                <a:sym typeface="Arial"/>
              </a:rPr>
              <a:t>Linear Filter (Convolution)</a:t>
            </a:r>
            <a:endParaRPr b="1" i="0" sz="1800" u="none" cap="none" strike="noStrike">
              <a:solidFill>
                <a:schemeClr val="lt1"/>
              </a:solidFill>
              <a:latin typeface="Arial"/>
              <a:ea typeface="Arial"/>
              <a:cs typeface="Arial"/>
              <a:sym typeface="Arial"/>
            </a:endParaRPr>
          </a:p>
        </p:txBody>
      </p:sp>
      <p:sp>
        <p:nvSpPr>
          <p:cNvPr id="211" name="Google Shape;211;p10"/>
          <p:cNvSpPr txBox="1"/>
          <p:nvPr/>
        </p:nvSpPr>
        <p:spPr>
          <a:xfrm>
            <a:off x="674875" y="2048400"/>
            <a:ext cx="3538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The result of the linear filtering is the summation of products of the mask</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coefficients with the equivalent pixels exactly beneath the mask</a:t>
            </a:r>
            <a:endParaRPr b="0" i="0" sz="1400" u="none" cap="none" strike="noStrike">
              <a:solidFill>
                <a:schemeClr val="lt1"/>
              </a:solidFill>
              <a:latin typeface="Arial"/>
              <a:ea typeface="Arial"/>
              <a:cs typeface="Arial"/>
              <a:sym typeface="Arial"/>
            </a:endParaRPr>
          </a:p>
        </p:txBody>
      </p:sp>
      <p:pic>
        <p:nvPicPr>
          <p:cNvPr id="212" name="Google Shape;212;p10"/>
          <p:cNvPicPr preferRelativeResize="0"/>
          <p:nvPr/>
        </p:nvPicPr>
        <p:blipFill rotWithShape="1">
          <a:blip r:embed="rId3">
            <a:alphaModFix/>
          </a:blip>
          <a:srcRect b="0" l="0" r="0" t="0"/>
          <a:stretch/>
        </p:blipFill>
        <p:spPr>
          <a:xfrm>
            <a:off x="389525" y="3395300"/>
            <a:ext cx="4480400" cy="1395175"/>
          </a:xfrm>
          <a:prstGeom prst="rect">
            <a:avLst/>
          </a:prstGeom>
          <a:noFill/>
          <a:ln>
            <a:noFill/>
          </a:ln>
        </p:spPr>
      </p:pic>
      <p:pic>
        <p:nvPicPr>
          <p:cNvPr id="213" name="Google Shape;213;p10"/>
          <p:cNvPicPr preferRelativeResize="0"/>
          <p:nvPr/>
        </p:nvPicPr>
        <p:blipFill rotWithShape="1">
          <a:blip r:embed="rId4">
            <a:alphaModFix/>
          </a:blip>
          <a:srcRect b="0" l="0" r="0" t="0"/>
          <a:stretch/>
        </p:blipFill>
        <p:spPr>
          <a:xfrm>
            <a:off x="0" y="968289"/>
            <a:ext cx="9144000" cy="3859875"/>
          </a:xfrm>
          <a:prstGeom prst="rect">
            <a:avLst/>
          </a:prstGeom>
          <a:noFill/>
          <a:ln>
            <a:noFill/>
          </a:ln>
        </p:spPr>
      </p:pic>
      <p:sp>
        <p:nvSpPr>
          <p:cNvPr id="214" name="Google Shape;214;p10"/>
          <p:cNvSpPr txBox="1"/>
          <p:nvPr/>
        </p:nvSpPr>
        <p:spPr>
          <a:xfrm>
            <a:off x="5310425" y="2048400"/>
            <a:ext cx="353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Nonlinear spatial filtering also works on neighborhoods, as discussed in the</a:t>
            </a:r>
            <a:endParaRPr b="0" i="0" sz="1400" u="none" cap="none" strike="noStrike">
              <a:solidFill>
                <a:srgbClr val="FFFFFF"/>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case of linear filtering . The only difference is the nonlinear filtering is</a:t>
            </a:r>
            <a:endParaRPr b="0" i="0" sz="1400" u="none" cap="none" strike="noStrike">
              <a:solidFill>
                <a:srgbClr val="FFFFFF"/>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based conditionally on the values of the neighboring pixels of a relative pixel</a:t>
            </a:r>
            <a:endParaRPr b="0" i="0" sz="1400" u="none" cap="none" strike="noStrike">
              <a:solidFill>
                <a:srgbClr val="000000"/>
              </a:solidFill>
              <a:latin typeface="Arial"/>
              <a:ea typeface="Arial"/>
              <a:cs typeface="Arial"/>
              <a:sym typeface="Arial"/>
            </a:endParaRPr>
          </a:p>
        </p:txBody>
      </p:sp>
      <p:sp>
        <p:nvSpPr>
          <p:cNvPr id="215" name="Google Shape;215;p10"/>
          <p:cNvSpPr txBox="1"/>
          <p:nvPr/>
        </p:nvSpPr>
        <p:spPr>
          <a:xfrm>
            <a:off x="5260325" y="1532125"/>
            <a:ext cx="363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400"/>
              </a:spcAft>
              <a:buClr>
                <a:srgbClr val="000000"/>
              </a:buClr>
              <a:buSzPts val="1800"/>
              <a:buFont typeface="Arial"/>
              <a:buNone/>
            </a:pPr>
            <a:r>
              <a:rPr b="1" i="0" lang="en" sz="1800" u="none" cap="none" strike="noStrike">
                <a:solidFill>
                  <a:schemeClr val="lt1"/>
                </a:solidFill>
                <a:latin typeface="Arial"/>
                <a:ea typeface="Arial"/>
                <a:cs typeface="Arial"/>
                <a:sym typeface="Arial"/>
              </a:rPr>
              <a:t>Nonlinear Filter</a:t>
            </a:r>
            <a:endParaRPr b="1"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1039650" y="36475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Spatial Filter</a:t>
            </a:r>
            <a:endParaRPr/>
          </a:p>
        </p:txBody>
      </p:sp>
      <p:sp>
        <p:nvSpPr>
          <p:cNvPr id="221" name="Google Shape;221;p11"/>
          <p:cNvSpPr txBox="1"/>
          <p:nvPr/>
        </p:nvSpPr>
        <p:spPr>
          <a:xfrm>
            <a:off x="1121725" y="10031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Smoothing Filter</a:t>
            </a:r>
            <a:endParaRPr b="0" i="0" sz="1400" u="none" cap="none" strike="noStrike">
              <a:solidFill>
                <a:schemeClr val="lt1"/>
              </a:solidFill>
              <a:latin typeface="Arial"/>
              <a:ea typeface="Arial"/>
              <a:cs typeface="Arial"/>
              <a:sym typeface="Arial"/>
            </a:endParaRPr>
          </a:p>
        </p:txBody>
      </p:sp>
      <p:sp>
        <p:nvSpPr>
          <p:cNvPr id="222" name="Google Shape;222;p11"/>
          <p:cNvSpPr txBox="1"/>
          <p:nvPr/>
        </p:nvSpPr>
        <p:spPr>
          <a:xfrm>
            <a:off x="1522975" y="1403375"/>
            <a:ext cx="7405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Smoothing filters are mainly used to reduce noise of an image and for blurring. Blurring is used to remove unimportant information from an image prior to feature extraction, and is used to connect small breaks in curves or lines. Blurring is also used to reduce noise from an image. A smoothing filter is also useful for highlighting gross details. </a:t>
            </a:r>
            <a:endParaRPr b="0" i="0" sz="1400" u="none" cap="none" strike="noStrike">
              <a:solidFill>
                <a:schemeClr val="lt1"/>
              </a:solidFill>
              <a:latin typeface="Arial"/>
              <a:ea typeface="Arial"/>
              <a:cs typeface="Arial"/>
              <a:sym typeface="Arial"/>
            </a:endParaRPr>
          </a:p>
        </p:txBody>
      </p:sp>
      <p:pic>
        <p:nvPicPr>
          <p:cNvPr id="223" name="Google Shape;223;p11"/>
          <p:cNvPicPr preferRelativeResize="0"/>
          <p:nvPr/>
        </p:nvPicPr>
        <p:blipFill rotWithShape="1">
          <a:blip r:embed="rId3">
            <a:alphaModFix/>
          </a:blip>
          <a:srcRect b="0" l="0" r="0" t="0"/>
          <a:stretch/>
        </p:blipFill>
        <p:spPr>
          <a:xfrm>
            <a:off x="898325" y="1205500"/>
            <a:ext cx="6888300" cy="33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type="title"/>
          </p:nvPr>
        </p:nvSpPr>
        <p:spPr>
          <a:xfrm>
            <a:off x="1039650" y="36475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Spatial Filter</a:t>
            </a:r>
            <a:endParaRPr/>
          </a:p>
        </p:txBody>
      </p:sp>
      <p:sp>
        <p:nvSpPr>
          <p:cNvPr id="229" name="Google Shape;229;p12"/>
          <p:cNvSpPr txBox="1"/>
          <p:nvPr/>
        </p:nvSpPr>
        <p:spPr>
          <a:xfrm>
            <a:off x="1194675" y="1030550"/>
            <a:ext cx="217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Smoothing Linear Filters</a:t>
            </a:r>
            <a:endParaRPr b="0" i="0" sz="1400" u="none" cap="none" strike="noStrike">
              <a:solidFill>
                <a:schemeClr val="lt1"/>
              </a:solidFill>
              <a:latin typeface="Arial"/>
              <a:ea typeface="Arial"/>
              <a:cs typeface="Arial"/>
              <a:sym typeface="Arial"/>
            </a:endParaRPr>
          </a:p>
        </p:txBody>
      </p:sp>
      <p:sp>
        <p:nvSpPr>
          <p:cNvPr id="230" name="Google Shape;230;p12"/>
          <p:cNvSpPr txBox="1"/>
          <p:nvPr/>
        </p:nvSpPr>
        <p:spPr>
          <a:xfrm>
            <a:off x="1422675" y="1577725"/>
            <a:ext cx="7569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 smoothing linear filter is basically the </a:t>
            </a:r>
            <a:r>
              <a:rPr b="1" i="0" lang="en" sz="1500" u="none" cap="none" strike="noStrike">
                <a:solidFill>
                  <a:schemeClr val="lt1"/>
                </a:solidFill>
                <a:latin typeface="Arial"/>
                <a:ea typeface="Arial"/>
                <a:cs typeface="Arial"/>
                <a:sym typeface="Arial"/>
              </a:rPr>
              <a:t>mean </a:t>
            </a:r>
            <a:r>
              <a:rPr b="0" i="0" lang="en" sz="1400" u="none" cap="none" strike="noStrike">
                <a:solidFill>
                  <a:schemeClr val="lt1"/>
                </a:solidFill>
                <a:latin typeface="Arial"/>
                <a:ea typeface="Arial"/>
                <a:cs typeface="Arial"/>
                <a:sym typeface="Arial"/>
              </a:rPr>
              <a:t>of the neighborhood pixels of the filter mask</a:t>
            </a:r>
            <a:endParaRPr b="0" i="0" sz="1400" u="none" cap="none" strike="noStrike">
              <a:solidFill>
                <a:schemeClr val="lt1"/>
              </a:solidFill>
              <a:latin typeface="Arial"/>
              <a:ea typeface="Arial"/>
              <a:cs typeface="Arial"/>
              <a:sym typeface="Arial"/>
            </a:endParaRPr>
          </a:p>
        </p:txBody>
      </p:sp>
      <p:sp>
        <p:nvSpPr>
          <p:cNvPr id="231" name="Google Shape;231;p12"/>
          <p:cNvSpPr txBox="1"/>
          <p:nvPr/>
        </p:nvSpPr>
        <p:spPr>
          <a:xfrm>
            <a:off x="1422675" y="1956150"/>
            <a:ext cx="735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The concept entails substituting the value of every single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pixel in an image with the mean of the neighborhood pixels defined by the filter mask</a:t>
            </a:r>
            <a:endParaRPr b="0" i="0" sz="1400" u="none" cap="none" strike="noStrike">
              <a:solidFill>
                <a:schemeClr val="lt1"/>
              </a:solidFill>
              <a:latin typeface="Arial"/>
              <a:ea typeface="Arial"/>
              <a:cs typeface="Arial"/>
              <a:sym typeface="Arial"/>
            </a:endParaRPr>
          </a:p>
        </p:txBody>
      </p:sp>
      <p:pic>
        <p:nvPicPr>
          <p:cNvPr id="232" name="Google Shape;232;p12"/>
          <p:cNvPicPr preferRelativeResize="0"/>
          <p:nvPr/>
        </p:nvPicPr>
        <p:blipFill rotWithShape="1">
          <a:blip r:embed="rId3">
            <a:alphaModFix/>
          </a:blip>
          <a:srcRect b="0" l="0" r="0" t="0"/>
          <a:stretch/>
        </p:blipFill>
        <p:spPr>
          <a:xfrm>
            <a:off x="152400" y="2724150"/>
            <a:ext cx="8839200" cy="2001016"/>
          </a:xfrm>
          <a:prstGeom prst="rect">
            <a:avLst/>
          </a:prstGeom>
          <a:noFill/>
          <a:ln>
            <a:noFill/>
          </a:ln>
        </p:spPr>
      </p:pic>
      <p:pic>
        <p:nvPicPr>
          <p:cNvPr id="233" name="Google Shape;233;p12"/>
          <p:cNvPicPr preferRelativeResize="0"/>
          <p:nvPr/>
        </p:nvPicPr>
        <p:blipFill rotWithShape="1">
          <a:blip r:embed="rId4">
            <a:alphaModFix/>
          </a:blip>
          <a:srcRect b="0" l="0" r="0" t="0"/>
          <a:stretch/>
        </p:blipFill>
        <p:spPr>
          <a:xfrm>
            <a:off x="0" y="1621900"/>
            <a:ext cx="9143999" cy="294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Spatial Filter</a:t>
            </a:r>
            <a:endParaRPr/>
          </a:p>
        </p:txBody>
      </p:sp>
      <p:sp>
        <p:nvSpPr>
          <p:cNvPr id="239" name="Google Shape;239;p13"/>
          <p:cNvSpPr txBox="1"/>
          <p:nvPr/>
        </p:nvSpPr>
        <p:spPr>
          <a:xfrm>
            <a:off x="1039650" y="908475"/>
            <a:ext cx="3000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Arial"/>
                <a:ea typeface="Arial"/>
                <a:cs typeface="Arial"/>
                <a:sym typeface="Arial"/>
              </a:rPr>
              <a:t>Sharpening Filter</a:t>
            </a:r>
            <a:endParaRPr b="0" i="0" sz="2300" u="none" cap="none" strike="noStrike">
              <a:solidFill>
                <a:schemeClr val="lt1"/>
              </a:solidFill>
              <a:latin typeface="Arial"/>
              <a:ea typeface="Arial"/>
              <a:cs typeface="Arial"/>
              <a:sym typeface="Arial"/>
            </a:endParaRPr>
          </a:p>
        </p:txBody>
      </p:sp>
      <p:sp>
        <p:nvSpPr>
          <p:cNvPr id="240" name="Google Shape;240;p13"/>
          <p:cNvSpPr txBox="1"/>
          <p:nvPr/>
        </p:nvSpPr>
        <p:spPr>
          <a:xfrm>
            <a:off x="931025" y="1560200"/>
            <a:ext cx="7719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The primary goal of this filter is to enhance the fine detail in an image or to</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highlight the blurred detail </a:t>
            </a:r>
            <a:endParaRPr b="0" i="0" sz="1600" u="none" cap="none" strike="noStrike">
              <a:solidFill>
                <a:schemeClr val="lt1"/>
              </a:solidFill>
              <a:latin typeface="Arial"/>
              <a:ea typeface="Arial"/>
              <a:cs typeface="Arial"/>
              <a:sym typeface="Arial"/>
            </a:endParaRPr>
          </a:p>
        </p:txBody>
      </p:sp>
      <p:sp>
        <p:nvSpPr>
          <p:cNvPr id="241" name="Google Shape;241;p13"/>
          <p:cNvSpPr txBox="1"/>
          <p:nvPr/>
        </p:nvSpPr>
        <p:spPr>
          <a:xfrm>
            <a:off x="1000150" y="2237300"/>
            <a:ext cx="74229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Sharpening can be performed by using spatial derivatives, which can be applied in </a:t>
            </a:r>
            <a:r>
              <a:rPr b="1" i="0" lang="en" sz="1700" u="none" cap="none" strike="noStrike">
                <a:solidFill>
                  <a:schemeClr val="lt1"/>
                </a:solidFill>
                <a:latin typeface="Arial"/>
                <a:ea typeface="Arial"/>
                <a:cs typeface="Arial"/>
                <a:sym typeface="Arial"/>
              </a:rPr>
              <a:t>areas of ﬂat regions</a:t>
            </a:r>
            <a:r>
              <a:rPr b="0" i="0" lang="en" sz="1500" u="none" cap="none" strike="noStrike">
                <a:solidFill>
                  <a:schemeClr val="lt1"/>
                </a:solidFill>
                <a:latin typeface="Arial"/>
                <a:ea typeface="Arial"/>
                <a:cs typeface="Arial"/>
                <a:sym typeface="Arial"/>
              </a:rPr>
              <a:t> or </a:t>
            </a:r>
            <a:r>
              <a:rPr b="1" i="0" lang="en" sz="1600" u="none" cap="none" strike="noStrike">
                <a:solidFill>
                  <a:schemeClr val="lt1"/>
                </a:solidFill>
                <a:latin typeface="Arial"/>
                <a:ea typeface="Arial"/>
                <a:cs typeface="Arial"/>
                <a:sym typeface="Arial"/>
              </a:rPr>
              <a:t>constant gray</a:t>
            </a:r>
            <a:r>
              <a:rPr b="0" i="0" lang="en" sz="1500" u="none" cap="none" strike="noStrike">
                <a:solidFill>
                  <a:schemeClr val="lt1"/>
                </a:solidFill>
                <a:latin typeface="Arial"/>
                <a:ea typeface="Arial"/>
                <a:cs typeface="Arial"/>
                <a:sym typeface="Arial"/>
              </a:rPr>
              <a:t> level</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regions</a:t>
            </a:r>
            <a:endParaRPr b="0" i="0" sz="1500" u="none" cap="none" strike="noStrike">
              <a:solidFill>
                <a:schemeClr val="lt1"/>
              </a:solidFill>
              <a:latin typeface="Arial"/>
              <a:ea typeface="Arial"/>
              <a:cs typeface="Arial"/>
              <a:sym typeface="Arial"/>
            </a:endParaRPr>
          </a:p>
        </p:txBody>
      </p:sp>
      <p:pic>
        <p:nvPicPr>
          <p:cNvPr id="242" name="Google Shape;242;p13"/>
          <p:cNvPicPr preferRelativeResize="0"/>
          <p:nvPr/>
        </p:nvPicPr>
        <p:blipFill rotWithShape="1">
          <a:blip r:embed="rId3">
            <a:alphaModFix/>
          </a:blip>
          <a:srcRect b="0" l="0" r="0" t="0"/>
          <a:stretch/>
        </p:blipFill>
        <p:spPr>
          <a:xfrm>
            <a:off x="814375" y="3588475"/>
            <a:ext cx="7515225" cy="1209675"/>
          </a:xfrm>
          <a:prstGeom prst="rect">
            <a:avLst/>
          </a:prstGeom>
          <a:noFill/>
          <a:ln>
            <a:noFill/>
          </a:ln>
        </p:spPr>
      </p:pic>
      <p:pic>
        <p:nvPicPr>
          <p:cNvPr id="243" name="Google Shape;243;p13"/>
          <p:cNvPicPr preferRelativeResize="0"/>
          <p:nvPr/>
        </p:nvPicPr>
        <p:blipFill rotWithShape="1">
          <a:blip r:embed="rId4">
            <a:alphaModFix/>
          </a:blip>
          <a:srcRect b="0" l="0" r="0" t="0"/>
          <a:stretch/>
        </p:blipFill>
        <p:spPr>
          <a:xfrm>
            <a:off x="138175" y="781050"/>
            <a:ext cx="8782050" cy="436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Frequency Filter</a:t>
            </a:r>
            <a:endParaRPr/>
          </a:p>
        </p:txBody>
      </p:sp>
      <p:sp>
        <p:nvSpPr>
          <p:cNvPr id="249" name="Google Shape;249;p14"/>
          <p:cNvSpPr txBox="1"/>
          <p:nvPr/>
        </p:nvSpPr>
        <p:spPr>
          <a:xfrm>
            <a:off x="1026975" y="1076350"/>
            <a:ext cx="6862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Frequency filters are used to process an image in the frequency domain .The image is converted to frequency domain by using a Fourier transform function.</a:t>
            </a:r>
            <a:endParaRPr b="0" i="0" sz="1100" u="none" cap="none" strike="noStrike">
              <a:solidFill>
                <a:schemeClr val="lt1"/>
              </a:solidFill>
              <a:latin typeface="Arial"/>
              <a:ea typeface="Arial"/>
              <a:cs typeface="Arial"/>
              <a:sym typeface="Arial"/>
            </a:endParaRPr>
          </a:p>
        </p:txBody>
      </p:sp>
      <p:sp>
        <p:nvSpPr>
          <p:cNvPr id="250" name="Google Shape;250;p14"/>
          <p:cNvSpPr txBox="1"/>
          <p:nvPr/>
        </p:nvSpPr>
        <p:spPr>
          <a:xfrm>
            <a:off x="1049525" y="3105150"/>
            <a:ext cx="722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 low-pass filter is a filter that passes or allows low-frequency signals, and suppresses signals with higher frequencies than the cutoff or threshold frequency</a:t>
            </a:r>
            <a:endParaRPr b="0" i="0" sz="1400" u="none" cap="none" strike="noStrike">
              <a:solidFill>
                <a:schemeClr val="lt1"/>
              </a:solidFill>
              <a:latin typeface="Arial"/>
              <a:ea typeface="Arial"/>
              <a:cs typeface="Arial"/>
              <a:sym typeface="Arial"/>
            </a:endParaRPr>
          </a:p>
        </p:txBody>
      </p:sp>
      <p:sp>
        <p:nvSpPr>
          <p:cNvPr id="251" name="Google Shape;251;p14"/>
          <p:cNvSpPr txBox="1"/>
          <p:nvPr/>
        </p:nvSpPr>
        <p:spPr>
          <a:xfrm>
            <a:off x="950775" y="26896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Low-Pass Filter</a:t>
            </a:r>
            <a:endParaRPr b="1" i="0" sz="1500" u="none" cap="none" strike="noStrike">
              <a:solidFill>
                <a:schemeClr val="lt1"/>
              </a:solidFill>
              <a:latin typeface="Arial"/>
              <a:ea typeface="Arial"/>
              <a:cs typeface="Arial"/>
              <a:sym typeface="Arial"/>
            </a:endParaRPr>
          </a:p>
        </p:txBody>
      </p:sp>
      <p:sp>
        <p:nvSpPr>
          <p:cNvPr id="252" name="Google Shape;252;p14"/>
          <p:cNvSpPr txBox="1"/>
          <p:nvPr/>
        </p:nvSpPr>
        <p:spPr>
          <a:xfrm>
            <a:off x="4789250" y="1392350"/>
            <a:ext cx="300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Ideal,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Butterworth, and</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Gaussian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Frequency Filter</a:t>
            </a:r>
            <a:endParaRPr/>
          </a:p>
        </p:txBody>
      </p:sp>
      <p:sp>
        <p:nvSpPr>
          <p:cNvPr id="258" name="Google Shape;258;p15"/>
          <p:cNvSpPr txBox="1"/>
          <p:nvPr/>
        </p:nvSpPr>
        <p:spPr>
          <a:xfrm>
            <a:off x="1158150" y="102082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Ideal Low-Pass Filter (ILP)</a:t>
            </a:r>
            <a:endParaRPr b="1" i="0" sz="1500" u="none" cap="none" strike="noStrike">
              <a:solidFill>
                <a:schemeClr val="lt1"/>
              </a:solidFill>
              <a:latin typeface="Arial"/>
              <a:ea typeface="Arial"/>
              <a:cs typeface="Arial"/>
              <a:sym typeface="Arial"/>
            </a:endParaRPr>
          </a:p>
        </p:txBody>
      </p:sp>
      <p:sp>
        <p:nvSpPr>
          <p:cNvPr id="259" name="Google Shape;259;p15"/>
          <p:cNvSpPr txBox="1"/>
          <p:nvPr/>
        </p:nvSpPr>
        <p:spPr>
          <a:xfrm>
            <a:off x="1303450" y="1436325"/>
            <a:ext cx="725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This is the simplest low-pass filter that suppresses all high-frequency</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components of the Fourier Transform that are greater than a specified</a:t>
            </a:r>
            <a:endParaRPr b="0" i="0" sz="1400" u="none" cap="none" strike="noStrike">
              <a:solidFill>
                <a:schemeClr val="lt1"/>
              </a:solidFill>
              <a:latin typeface="Arial"/>
              <a:ea typeface="Arial"/>
              <a:cs typeface="Arial"/>
              <a:sym typeface="Arial"/>
            </a:endParaRPr>
          </a:p>
        </p:txBody>
      </p:sp>
      <p:pic>
        <p:nvPicPr>
          <p:cNvPr id="260" name="Google Shape;260;p15"/>
          <p:cNvPicPr preferRelativeResize="0"/>
          <p:nvPr/>
        </p:nvPicPr>
        <p:blipFill rotWithShape="1">
          <a:blip r:embed="rId3">
            <a:alphaModFix/>
          </a:blip>
          <a:srcRect b="0" l="0" r="0" t="0"/>
          <a:stretch/>
        </p:blipFill>
        <p:spPr>
          <a:xfrm>
            <a:off x="4572000" y="2863600"/>
            <a:ext cx="3432149" cy="86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6"/>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Frequency Filter</a:t>
            </a:r>
            <a:endParaRPr/>
          </a:p>
        </p:txBody>
      </p:sp>
      <p:sp>
        <p:nvSpPr>
          <p:cNvPr id="266" name="Google Shape;266;p16"/>
          <p:cNvSpPr txBox="1"/>
          <p:nvPr/>
        </p:nvSpPr>
        <p:spPr>
          <a:xfrm>
            <a:off x="1158150" y="1020825"/>
            <a:ext cx="3432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Butterworth Low-Pass Filter (BLP)</a:t>
            </a:r>
            <a:endParaRPr b="1" i="0" sz="1500" u="none" cap="none" strike="noStrike">
              <a:solidFill>
                <a:schemeClr val="lt1"/>
              </a:solidFill>
              <a:latin typeface="Arial"/>
              <a:ea typeface="Arial"/>
              <a:cs typeface="Arial"/>
              <a:sym typeface="Arial"/>
            </a:endParaRPr>
          </a:p>
        </p:txBody>
      </p:sp>
      <p:sp>
        <p:nvSpPr>
          <p:cNvPr id="267" name="Google Shape;267;p16"/>
          <p:cNvSpPr txBox="1"/>
          <p:nvPr/>
        </p:nvSpPr>
        <p:spPr>
          <a:xfrm>
            <a:off x="1303450" y="1436325"/>
            <a:ext cx="725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This filter is used to eliminate high frequency noise with the least loss of</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image data in the specified pass band with order d.</a:t>
            </a:r>
            <a:endParaRPr b="0" i="0" sz="1400" u="none" cap="none" strike="noStrike">
              <a:solidFill>
                <a:schemeClr val="lt1"/>
              </a:solidFill>
              <a:latin typeface="Arial"/>
              <a:ea typeface="Arial"/>
              <a:cs typeface="Arial"/>
              <a:sym typeface="Arial"/>
            </a:endParaRPr>
          </a:p>
        </p:txBody>
      </p:sp>
      <p:pic>
        <p:nvPicPr>
          <p:cNvPr id="268" name="Google Shape;268;p16"/>
          <p:cNvPicPr preferRelativeResize="0"/>
          <p:nvPr/>
        </p:nvPicPr>
        <p:blipFill rotWithShape="1">
          <a:blip r:embed="rId3">
            <a:alphaModFix/>
          </a:blip>
          <a:srcRect b="0" l="0" r="0" t="0"/>
          <a:stretch/>
        </p:blipFill>
        <p:spPr>
          <a:xfrm>
            <a:off x="5474875" y="1819225"/>
            <a:ext cx="3514725" cy="1152525"/>
          </a:xfrm>
          <a:prstGeom prst="rect">
            <a:avLst/>
          </a:prstGeom>
          <a:noFill/>
          <a:ln>
            <a:noFill/>
          </a:ln>
        </p:spPr>
      </p:pic>
      <p:pic>
        <p:nvPicPr>
          <p:cNvPr id="269" name="Google Shape;269;p16"/>
          <p:cNvPicPr preferRelativeResize="0"/>
          <p:nvPr/>
        </p:nvPicPr>
        <p:blipFill rotWithShape="1">
          <a:blip r:embed="rId4">
            <a:alphaModFix/>
          </a:blip>
          <a:srcRect b="0" l="0" r="0" t="0"/>
          <a:stretch/>
        </p:blipFill>
        <p:spPr>
          <a:xfrm>
            <a:off x="182025" y="2377800"/>
            <a:ext cx="5170075" cy="2252882"/>
          </a:xfrm>
          <a:prstGeom prst="rect">
            <a:avLst/>
          </a:prstGeom>
          <a:noFill/>
          <a:ln>
            <a:noFill/>
          </a:ln>
        </p:spPr>
      </p:pic>
      <p:pic>
        <p:nvPicPr>
          <p:cNvPr id="270" name="Google Shape;270;p16"/>
          <p:cNvPicPr preferRelativeResize="0"/>
          <p:nvPr/>
        </p:nvPicPr>
        <p:blipFill rotWithShape="1">
          <a:blip r:embed="rId5">
            <a:alphaModFix/>
          </a:blip>
          <a:srcRect b="0" l="0" r="0" t="0"/>
          <a:stretch/>
        </p:blipFill>
        <p:spPr>
          <a:xfrm>
            <a:off x="0" y="1436329"/>
            <a:ext cx="9143999" cy="333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Frequency Filter</a:t>
            </a:r>
            <a:endParaRPr/>
          </a:p>
        </p:txBody>
      </p:sp>
      <p:sp>
        <p:nvSpPr>
          <p:cNvPr id="276" name="Google Shape;276;p17"/>
          <p:cNvSpPr txBox="1"/>
          <p:nvPr/>
        </p:nvSpPr>
        <p:spPr>
          <a:xfrm>
            <a:off x="1115825" y="987450"/>
            <a:ext cx="393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Gaussian Low-Pass Filter (GLP)</a:t>
            </a:r>
            <a:endParaRPr b="0" i="0" sz="1800" u="none" cap="none" strike="noStrike">
              <a:solidFill>
                <a:schemeClr val="lt1"/>
              </a:solidFill>
              <a:latin typeface="Arial"/>
              <a:ea typeface="Arial"/>
              <a:cs typeface="Arial"/>
              <a:sym typeface="Arial"/>
            </a:endParaRPr>
          </a:p>
        </p:txBody>
      </p:sp>
      <p:pic>
        <p:nvPicPr>
          <p:cNvPr id="277" name="Google Shape;277;p17"/>
          <p:cNvPicPr preferRelativeResize="0"/>
          <p:nvPr/>
        </p:nvPicPr>
        <p:blipFill rotWithShape="1">
          <a:blip r:embed="rId3">
            <a:alphaModFix/>
          </a:blip>
          <a:srcRect b="0" l="0" r="0" t="0"/>
          <a:stretch/>
        </p:blipFill>
        <p:spPr>
          <a:xfrm>
            <a:off x="823875" y="1449150"/>
            <a:ext cx="8190475" cy="2767350"/>
          </a:xfrm>
          <a:prstGeom prst="rect">
            <a:avLst/>
          </a:prstGeom>
          <a:noFill/>
          <a:ln>
            <a:noFill/>
          </a:ln>
        </p:spPr>
      </p:pic>
      <p:pic>
        <p:nvPicPr>
          <p:cNvPr id="278" name="Google Shape;278;p17"/>
          <p:cNvPicPr preferRelativeResize="0"/>
          <p:nvPr/>
        </p:nvPicPr>
        <p:blipFill rotWithShape="1">
          <a:blip r:embed="rId4">
            <a:alphaModFix/>
          </a:blip>
          <a:srcRect b="0" l="0" r="0" t="0"/>
          <a:stretch/>
        </p:blipFill>
        <p:spPr>
          <a:xfrm>
            <a:off x="497604" y="1081350"/>
            <a:ext cx="8419276" cy="3980250"/>
          </a:xfrm>
          <a:prstGeom prst="rect">
            <a:avLst/>
          </a:prstGeom>
          <a:noFill/>
          <a:ln>
            <a:noFill/>
          </a:ln>
        </p:spPr>
      </p:pic>
      <p:pic>
        <p:nvPicPr>
          <p:cNvPr id="279" name="Google Shape;279;p17"/>
          <p:cNvPicPr preferRelativeResize="0"/>
          <p:nvPr/>
        </p:nvPicPr>
        <p:blipFill rotWithShape="1">
          <a:blip r:embed="rId5">
            <a:alphaModFix/>
          </a:blip>
          <a:srcRect b="0" l="0" r="0" t="0"/>
          <a:stretch/>
        </p:blipFill>
        <p:spPr>
          <a:xfrm>
            <a:off x="628975" y="1609950"/>
            <a:ext cx="8236900" cy="323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Edge detection</a:t>
            </a:r>
            <a:endParaRPr/>
          </a:p>
          <a:p>
            <a:pPr indent="0" lvl="0" marL="0" rtl="0" algn="l">
              <a:lnSpc>
                <a:spcPct val="100000"/>
              </a:lnSpc>
              <a:spcBef>
                <a:spcPts val="0"/>
              </a:spcBef>
              <a:spcAft>
                <a:spcPts val="0"/>
              </a:spcAft>
              <a:buSzPct val="111111"/>
              <a:buNone/>
            </a:pPr>
            <a:r>
              <a:t/>
            </a:r>
            <a:endParaRPr/>
          </a:p>
        </p:txBody>
      </p:sp>
      <p:sp>
        <p:nvSpPr>
          <p:cNvPr id="285" name="Google Shape;285;p18"/>
          <p:cNvSpPr txBox="1"/>
          <p:nvPr/>
        </p:nvSpPr>
        <p:spPr>
          <a:xfrm>
            <a:off x="1303450" y="977600"/>
            <a:ext cx="7257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Edge detection is a technique of image processing used to identify points in a digital image with discontinuities, simply to say, sharp changes in the image brightness. These points where the image brightness varies sharply are called the edges (or boundaries) of the image.</a:t>
            </a:r>
            <a:endParaRPr b="0" i="0" sz="1400" u="none" cap="none" strike="noStrike">
              <a:solidFill>
                <a:schemeClr val="lt1"/>
              </a:solidFill>
              <a:latin typeface="Arial"/>
              <a:ea typeface="Arial"/>
              <a:cs typeface="Arial"/>
              <a:sym typeface="Arial"/>
            </a:endParaRPr>
          </a:p>
        </p:txBody>
      </p:sp>
      <p:pic>
        <p:nvPicPr>
          <p:cNvPr id="286" name="Google Shape;286;p18"/>
          <p:cNvPicPr preferRelativeResize="0"/>
          <p:nvPr/>
        </p:nvPicPr>
        <p:blipFill rotWithShape="1">
          <a:blip r:embed="rId3">
            <a:alphaModFix/>
          </a:blip>
          <a:srcRect b="0" l="0" r="0" t="0"/>
          <a:stretch/>
        </p:blipFill>
        <p:spPr>
          <a:xfrm>
            <a:off x="162275" y="2621050"/>
            <a:ext cx="4343400" cy="2295525"/>
          </a:xfrm>
          <a:prstGeom prst="rect">
            <a:avLst/>
          </a:prstGeom>
          <a:noFill/>
          <a:ln>
            <a:noFill/>
          </a:ln>
        </p:spPr>
      </p:pic>
      <p:pic>
        <p:nvPicPr>
          <p:cNvPr id="287" name="Google Shape;287;p18"/>
          <p:cNvPicPr preferRelativeResize="0"/>
          <p:nvPr/>
        </p:nvPicPr>
        <p:blipFill rotWithShape="1">
          <a:blip r:embed="rId4">
            <a:alphaModFix/>
          </a:blip>
          <a:srcRect b="0" l="0" r="0" t="0"/>
          <a:stretch/>
        </p:blipFill>
        <p:spPr>
          <a:xfrm>
            <a:off x="4572000" y="2621050"/>
            <a:ext cx="4502875" cy="229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9"/>
          <p:cNvSpPr txBox="1"/>
          <p:nvPr>
            <p:ph type="title"/>
          </p:nvPr>
        </p:nvSpPr>
        <p:spPr>
          <a:xfrm>
            <a:off x="931025" y="345000"/>
            <a:ext cx="5198100" cy="9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Edge detection</a:t>
            </a:r>
            <a:endParaRPr/>
          </a:p>
          <a:p>
            <a:pPr indent="0" lvl="0" marL="0" rtl="0" algn="l">
              <a:lnSpc>
                <a:spcPct val="100000"/>
              </a:lnSpc>
              <a:spcBef>
                <a:spcPts val="0"/>
              </a:spcBef>
              <a:spcAft>
                <a:spcPts val="0"/>
              </a:spcAft>
              <a:buSzPct val="111111"/>
              <a:buNone/>
            </a:pPr>
            <a:r>
              <a:t/>
            </a:r>
            <a:endParaRPr/>
          </a:p>
        </p:txBody>
      </p:sp>
      <p:sp>
        <p:nvSpPr>
          <p:cNvPr id="293" name="Google Shape;293;p19"/>
          <p:cNvSpPr txBox="1"/>
          <p:nvPr/>
        </p:nvSpPr>
        <p:spPr>
          <a:xfrm>
            <a:off x="792775" y="1402200"/>
            <a:ext cx="76797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Sobel edge detection method uses the Sobel approximation to the derivative to highlight edges . It leads the edges at those points where the gradient is highest. The operator comprises of a pair of 3 × 3 kernels, or masks</a:t>
            </a:r>
            <a:endParaRPr b="0" i="0" sz="1500" u="none" cap="none" strike="noStrike">
              <a:solidFill>
                <a:schemeClr val="lt1"/>
              </a:solidFill>
              <a:latin typeface="Arial"/>
              <a:ea typeface="Arial"/>
              <a:cs typeface="Arial"/>
              <a:sym typeface="Arial"/>
            </a:endParaRPr>
          </a:p>
        </p:txBody>
      </p:sp>
      <p:pic>
        <p:nvPicPr>
          <p:cNvPr id="294" name="Google Shape;294;p19"/>
          <p:cNvPicPr preferRelativeResize="0"/>
          <p:nvPr/>
        </p:nvPicPr>
        <p:blipFill rotWithShape="1">
          <a:blip r:embed="rId3">
            <a:alphaModFix/>
          </a:blip>
          <a:srcRect b="0" l="0" r="0" t="0"/>
          <a:stretch/>
        </p:blipFill>
        <p:spPr>
          <a:xfrm>
            <a:off x="152400" y="2431800"/>
            <a:ext cx="2724150" cy="1028700"/>
          </a:xfrm>
          <a:prstGeom prst="rect">
            <a:avLst/>
          </a:prstGeom>
          <a:noFill/>
          <a:ln>
            <a:noFill/>
          </a:ln>
        </p:spPr>
      </p:pic>
      <p:pic>
        <p:nvPicPr>
          <p:cNvPr id="295" name="Google Shape;295;p19"/>
          <p:cNvPicPr preferRelativeResize="0"/>
          <p:nvPr/>
        </p:nvPicPr>
        <p:blipFill rotWithShape="1">
          <a:blip r:embed="rId4">
            <a:alphaModFix/>
          </a:blip>
          <a:srcRect b="0" l="0" r="0" t="0"/>
          <a:stretch/>
        </p:blipFill>
        <p:spPr>
          <a:xfrm>
            <a:off x="3409950" y="2431800"/>
            <a:ext cx="4762126" cy="2559300"/>
          </a:xfrm>
          <a:prstGeom prst="rect">
            <a:avLst/>
          </a:prstGeom>
          <a:noFill/>
          <a:ln>
            <a:noFill/>
          </a:ln>
        </p:spPr>
      </p:pic>
      <p:sp>
        <p:nvSpPr>
          <p:cNvPr id="296" name="Google Shape;296;p19"/>
          <p:cNvSpPr txBox="1"/>
          <p:nvPr/>
        </p:nvSpPr>
        <p:spPr>
          <a:xfrm>
            <a:off x="1056600" y="1002000"/>
            <a:ext cx="3000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Sobel Edge Detector</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294925" y="119625"/>
            <a:ext cx="4587000" cy="114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n"/>
              <a:t>Data Preprocessing</a:t>
            </a:r>
            <a:endParaRPr/>
          </a:p>
        </p:txBody>
      </p:sp>
      <p:sp>
        <p:nvSpPr>
          <p:cNvPr id="141" name="Google Shape;141;p2"/>
          <p:cNvSpPr txBox="1"/>
          <p:nvPr/>
        </p:nvSpPr>
        <p:spPr>
          <a:xfrm>
            <a:off x="222075" y="2471400"/>
            <a:ext cx="5195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Arial"/>
                <a:ea typeface="Arial"/>
                <a:cs typeface="Arial"/>
                <a:sym typeface="Arial"/>
              </a:rPr>
              <a:t>Data Preprocessing includes the steps we need to follow to transform or encode data so that it may be easily parsed by the machine.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txBox="1"/>
          <p:nvPr>
            <p:ph type="title"/>
          </p:nvPr>
        </p:nvSpPr>
        <p:spPr>
          <a:xfrm>
            <a:off x="812525" y="285750"/>
            <a:ext cx="5198100" cy="50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Segmentation</a:t>
            </a:r>
            <a:endParaRPr/>
          </a:p>
        </p:txBody>
      </p:sp>
      <p:sp>
        <p:nvSpPr>
          <p:cNvPr id="302" name="Google Shape;302;p20"/>
          <p:cNvSpPr txBox="1"/>
          <p:nvPr/>
        </p:nvSpPr>
        <p:spPr>
          <a:xfrm>
            <a:off x="1323200" y="1066475"/>
            <a:ext cx="7100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Image segmentation is the procedure of separating an image into several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parts</a:t>
            </a:r>
            <a:endParaRPr b="0" i="0" sz="1400" u="none" cap="none" strike="noStrike">
              <a:solidFill>
                <a:schemeClr val="lt1"/>
              </a:solidFill>
              <a:latin typeface="Arial"/>
              <a:ea typeface="Arial"/>
              <a:cs typeface="Arial"/>
              <a:sym typeface="Arial"/>
            </a:endParaRPr>
          </a:p>
        </p:txBody>
      </p:sp>
      <p:pic>
        <p:nvPicPr>
          <p:cNvPr id="303" name="Google Shape;303;p20"/>
          <p:cNvPicPr preferRelativeResize="0"/>
          <p:nvPr/>
        </p:nvPicPr>
        <p:blipFill rotWithShape="1">
          <a:blip r:embed="rId3">
            <a:alphaModFix/>
          </a:blip>
          <a:srcRect b="0" l="0" r="0" t="0"/>
          <a:stretch/>
        </p:blipFill>
        <p:spPr>
          <a:xfrm>
            <a:off x="1394225" y="2323725"/>
            <a:ext cx="5981700" cy="241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1"/>
          <p:cNvSpPr txBox="1"/>
          <p:nvPr>
            <p:ph type="title"/>
          </p:nvPr>
        </p:nvSpPr>
        <p:spPr>
          <a:xfrm>
            <a:off x="812525" y="285750"/>
            <a:ext cx="5198100" cy="50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Segmentation</a:t>
            </a:r>
            <a:endParaRPr/>
          </a:p>
        </p:txBody>
      </p:sp>
      <p:sp>
        <p:nvSpPr>
          <p:cNvPr id="309" name="Google Shape;309;p21"/>
          <p:cNvSpPr txBox="1"/>
          <p:nvPr/>
        </p:nvSpPr>
        <p:spPr>
          <a:xfrm>
            <a:off x="1039525" y="9269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Thresholding</a:t>
            </a:r>
            <a:endParaRPr b="0" i="0" sz="2000" u="none" cap="none" strike="noStrike">
              <a:solidFill>
                <a:schemeClr val="lt1"/>
              </a:solidFill>
              <a:latin typeface="Arial"/>
              <a:ea typeface="Arial"/>
              <a:cs typeface="Arial"/>
              <a:sym typeface="Arial"/>
            </a:endParaRPr>
          </a:p>
        </p:txBody>
      </p:sp>
      <p:sp>
        <p:nvSpPr>
          <p:cNvPr id="310" name="Google Shape;310;p21"/>
          <p:cNvSpPr txBox="1"/>
          <p:nvPr/>
        </p:nvSpPr>
        <p:spPr>
          <a:xfrm>
            <a:off x="1039525" y="1556350"/>
            <a:ext cx="7476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Thresholding is a procedure of transforming an input grayscale image</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into a binarized image, or image with a new range of gray level, by using a</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particular threshold value</a:t>
            </a:r>
            <a:endParaRPr b="0" i="0" sz="1500" u="none" cap="none" strike="noStrike">
              <a:solidFill>
                <a:schemeClr val="lt1"/>
              </a:solidFill>
              <a:latin typeface="Arial"/>
              <a:ea typeface="Arial"/>
              <a:cs typeface="Arial"/>
              <a:sym typeface="Arial"/>
            </a:endParaRPr>
          </a:p>
        </p:txBody>
      </p:sp>
      <p:pic>
        <p:nvPicPr>
          <p:cNvPr id="311" name="Google Shape;311;p21"/>
          <p:cNvPicPr preferRelativeResize="0"/>
          <p:nvPr/>
        </p:nvPicPr>
        <p:blipFill rotWithShape="1">
          <a:blip r:embed="rId3">
            <a:alphaModFix/>
          </a:blip>
          <a:srcRect b="0" l="0" r="0" t="0"/>
          <a:stretch/>
        </p:blipFill>
        <p:spPr>
          <a:xfrm>
            <a:off x="152400" y="2910575"/>
            <a:ext cx="8839200" cy="846977"/>
          </a:xfrm>
          <a:prstGeom prst="rect">
            <a:avLst/>
          </a:prstGeom>
          <a:noFill/>
          <a:ln>
            <a:noFill/>
          </a:ln>
        </p:spPr>
      </p:pic>
      <p:pic>
        <p:nvPicPr>
          <p:cNvPr id="312" name="Google Shape;312;p21"/>
          <p:cNvPicPr preferRelativeResize="0"/>
          <p:nvPr/>
        </p:nvPicPr>
        <p:blipFill rotWithShape="1">
          <a:blip r:embed="rId4">
            <a:alphaModFix/>
          </a:blip>
          <a:srcRect b="0" l="0" r="0" t="0"/>
          <a:stretch/>
        </p:blipFill>
        <p:spPr>
          <a:xfrm>
            <a:off x="0" y="2423252"/>
            <a:ext cx="9143999" cy="1821621"/>
          </a:xfrm>
          <a:prstGeom prst="rect">
            <a:avLst/>
          </a:prstGeom>
          <a:noFill/>
          <a:ln>
            <a:noFill/>
          </a:ln>
        </p:spPr>
      </p:pic>
      <p:pic>
        <p:nvPicPr>
          <p:cNvPr id="313" name="Google Shape;313;p21"/>
          <p:cNvPicPr preferRelativeResize="0"/>
          <p:nvPr/>
        </p:nvPicPr>
        <p:blipFill rotWithShape="1">
          <a:blip r:embed="rId5">
            <a:alphaModFix/>
          </a:blip>
          <a:srcRect b="0" l="0" r="0" t="0"/>
          <a:stretch/>
        </p:blipFill>
        <p:spPr>
          <a:xfrm>
            <a:off x="202902" y="2367275"/>
            <a:ext cx="8941101" cy="1933575"/>
          </a:xfrm>
          <a:prstGeom prst="rect">
            <a:avLst/>
          </a:prstGeom>
          <a:noFill/>
          <a:ln>
            <a:noFill/>
          </a:ln>
        </p:spPr>
      </p:pic>
      <p:pic>
        <p:nvPicPr>
          <p:cNvPr id="314" name="Google Shape;314;p21"/>
          <p:cNvPicPr preferRelativeResize="0"/>
          <p:nvPr/>
        </p:nvPicPr>
        <p:blipFill rotWithShape="1">
          <a:blip r:embed="rId6">
            <a:alphaModFix/>
          </a:blip>
          <a:srcRect b="0" l="0" r="0" t="0"/>
          <a:stretch/>
        </p:blipFill>
        <p:spPr>
          <a:xfrm>
            <a:off x="-40800" y="2316550"/>
            <a:ext cx="9143999" cy="2504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2"/>
          <p:cNvSpPr txBox="1"/>
          <p:nvPr>
            <p:ph type="title"/>
          </p:nvPr>
        </p:nvSpPr>
        <p:spPr>
          <a:xfrm>
            <a:off x="812525" y="285750"/>
            <a:ext cx="5198100" cy="50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Segmentation</a:t>
            </a:r>
            <a:endParaRPr/>
          </a:p>
        </p:txBody>
      </p:sp>
      <p:sp>
        <p:nvSpPr>
          <p:cNvPr id="320" name="Google Shape;320;p22"/>
          <p:cNvSpPr txBox="1"/>
          <p:nvPr/>
        </p:nvSpPr>
        <p:spPr>
          <a:xfrm>
            <a:off x="1039525" y="9269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Thresholding</a:t>
            </a:r>
            <a:endParaRPr b="0" i="0" sz="2000" u="none" cap="none" strike="noStrike">
              <a:solidFill>
                <a:schemeClr val="lt1"/>
              </a:solidFill>
              <a:latin typeface="Arial"/>
              <a:ea typeface="Arial"/>
              <a:cs typeface="Arial"/>
              <a:sym typeface="Arial"/>
            </a:endParaRPr>
          </a:p>
        </p:txBody>
      </p:sp>
      <p:sp>
        <p:nvSpPr>
          <p:cNvPr id="321" name="Google Shape;321;p22"/>
          <p:cNvSpPr txBox="1"/>
          <p:nvPr/>
        </p:nvSpPr>
        <p:spPr>
          <a:xfrm>
            <a:off x="1039525" y="1556350"/>
            <a:ext cx="7476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Thresholding is a procedure of transforming an input grayscale image</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into a binarized image, or image with a new range of gray level, by using a</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particular threshold value</a:t>
            </a:r>
            <a:endParaRPr b="0" i="0" sz="1500" u="none" cap="none" strike="noStrike">
              <a:solidFill>
                <a:schemeClr val="lt1"/>
              </a:solidFill>
              <a:latin typeface="Arial"/>
              <a:ea typeface="Arial"/>
              <a:cs typeface="Arial"/>
              <a:sym typeface="Arial"/>
            </a:endParaRPr>
          </a:p>
        </p:txBody>
      </p:sp>
      <p:pic>
        <p:nvPicPr>
          <p:cNvPr id="322" name="Google Shape;322;p22"/>
          <p:cNvPicPr preferRelativeResize="0"/>
          <p:nvPr/>
        </p:nvPicPr>
        <p:blipFill rotWithShape="1">
          <a:blip r:embed="rId3">
            <a:alphaModFix/>
          </a:blip>
          <a:srcRect b="0" l="0" r="0" t="0"/>
          <a:stretch/>
        </p:blipFill>
        <p:spPr>
          <a:xfrm>
            <a:off x="152400" y="2910575"/>
            <a:ext cx="8839200" cy="846977"/>
          </a:xfrm>
          <a:prstGeom prst="rect">
            <a:avLst/>
          </a:prstGeom>
          <a:noFill/>
          <a:ln>
            <a:noFill/>
          </a:ln>
        </p:spPr>
      </p:pic>
      <p:pic>
        <p:nvPicPr>
          <p:cNvPr id="323" name="Google Shape;323;p22"/>
          <p:cNvPicPr preferRelativeResize="0"/>
          <p:nvPr/>
        </p:nvPicPr>
        <p:blipFill rotWithShape="1">
          <a:blip r:embed="rId4">
            <a:alphaModFix/>
          </a:blip>
          <a:srcRect b="0" l="0" r="0" t="0"/>
          <a:stretch/>
        </p:blipFill>
        <p:spPr>
          <a:xfrm>
            <a:off x="0" y="2423252"/>
            <a:ext cx="9143999" cy="1821621"/>
          </a:xfrm>
          <a:prstGeom prst="rect">
            <a:avLst/>
          </a:prstGeom>
          <a:noFill/>
          <a:ln>
            <a:noFill/>
          </a:ln>
        </p:spPr>
      </p:pic>
      <p:pic>
        <p:nvPicPr>
          <p:cNvPr id="324" name="Google Shape;324;p22"/>
          <p:cNvPicPr preferRelativeResize="0"/>
          <p:nvPr/>
        </p:nvPicPr>
        <p:blipFill rotWithShape="1">
          <a:blip r:embed="rId5">
            <a:alphaModFix/>
          </a:blip>
          <a:srcRect b="0" l="0" r="0" t="0"/>
          <a:stretch/>
        </p:blipFill>
        <p:spPr>
          <a:xfrm>
            <a:off x="202902" y="2367275"/>
            <a:ext cx="8941101" cy="1933575"/>
          </a:xfrm>
          <a:prstGeom prst="rect">
            <a:avLst/>
          </a:prstGeom>
          <a:noFill/>
          <a:ln>
            <a:noFill/>
          </a:ln>
        </p:spPr>
      </p:pic>
      <p:pic>
        <p:nvPicPr>
          <p:cNvPr id="325" name="Google Shape;325;p22"/>
          <p:cNvPicPr preferRelativeResize="0"/>
          <p:nvPr/>
        </p:nvPicPr>
        <p:blipFill rotWithShape="1">
          <a:blip r:embed="rId6">
            <a:alphaModFix/>
          </a:blip>
          <a:srcRect b="0" l="0" r="0" t="0"/>
          <a:stretch/>
        </p:blipFill>
        <p:spPr>
          <a:xfrm>
            <a:off x="-40800" y="2316550"/>
            <a:ext cx="9143999" cy="2504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1297500" y="1935775"/>
            <a:ext cx="3798900" cy="1493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3000"/>
              <a:t>Thanks!</a:t>
            </a:r>
            <a:endParaRPr sz="3000"/>
          </a:p>
        </p:txBody>
      </p:sp>
      <p:pic>
        <p:nvPicPr>
          <p:cNvPr descr="Black and white upward shot of Golden Gate Bridge" id="331" name="Google Shape;331;p23"/>
          <p:cNvPicPr preferRelativeResize="0"/>
          <p:nvPr/>
        </p:nvPicPr>
        <p:blipFill rotWithShape="1">
          <a:blip r:embed="rId3">
            <a:alphaModFix/>
          </a:blip>
          <a:srcRect b="0" l="19071" r="4852"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Color to Grayscale Conversion</a:t>
            </a:r>
            <a:endParaRPr/>
          </a:p>
        </p:txBody>
      </p:sp>
      <p:sp>
        <p:nvSpPr>
          <p:cNvPr id="147" name="Google Shape;147;p3"/>
          <p:cNvSpPr txBox="1"/>
          <p:nvPr/>
        </p:nvSpPr>
        <p:spPr>
          <a:xfrm>
            <a:off x="392175" y="1568600"/>
            <a:ext cx="3237300" cy="559800"/>
          </a:xfrm>
          <a:prstGeom prst="rect">
            <a:avLst/>
          </a:prstGeom>
          <a:noFill/>
          <a:ln>
            <a:noFill/>
          </a:ln>
        </p:spPr>
        <p:txBody>
          <a:bodyPr anchorCtr="0" anchor="t" bIns="91425" lIns="91425" spcFirstLastPara="1" rIns="91425" wrap="square" tIns="91425">
            <a:spAutoFit/>
          </a:bodyPr>
          <a:lstStyle/>
          <a:p>
            <a:pPr indent="0" lvl="0" marL="0" marR="0" rtl="0" algn="l">
              <a:lnSpc>
                <a:spcPct val="117391"/>
              </a:lnSpc>
              <a:spcBef>
                <a:spcPts val="2900"/>
              </a:spcBef>
              <a:spcAft>
                <a:spcPts val="0"/>
              </a:spcAft>
              <a:buClr>
                <a:srgbClr val="000000"/>
              </a:buClr>
              <a:buSzPts val="1650"/>
              <a:buFont typeface="Arial"/>
              <a:buNone/>
            </a:pPr>
            <a:r>
              <a:rPr b="0" i="0" lang="en" sz="1650" u="none" cap="none" strike="noStrike">
                <a:solidFill>
                  <a:schemeClr val="lt1"/>
                </a:solidFill>
                <a:latin typeface="Arial"/>
                <a:ea typeface="Arial"/>
                <a:cs typeface="Arial"/>
                <a:sym typeface="Arial"/>
              </a:rPr>
              <a:t>1.1 RGB to Grayscale</a:t>
            </a:r>
            <a:endParaRPr b="0" i="0" sz="165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48" name="Google Shape;148;p3"/>
          <p:cNvSpPr txBox="1"/>
          <p:nvPr/>
        </p:nvSpPr>
        <p:spPr>
          <a:xfrm>
            <a:off x="674850" y="2015450"/>
            <a:ext cx="7806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There are a number of commonly used methods to convert an RGB image to a grayscale image such as </a:t>
            </a:r>
            <a:r>
              <a:rPr b="1" i="0" lang="en" sz="1600" u="none" cap="none" strike="noStrike">
                <a:solidFill>
                  <a:schemeClr val="lt1"/>
                </a:solidFill>
                <a:latin typeface="Georgia"/>
                <a:ea typeface="Georgia"/>
                <a:cs typeface="Georgia"/>
                <a:sym typeface="Georgia"/>
              </a:rPr>
              <a:t>average method</a:t>
            </a:r>
            <a:r>
              <a:rPr b="0" i="0" lang="en" sz="1600" u="none" cap="none" strike="noStrike">
                <a:solidFill>
                  <a:schemeClr val="lt1"/>
                </a:solidFill>
                <a:latin typeface="Georgia"/>
                <a:ea typeface="Georgia"/>
                <a:cs typeface="Georgia"/>
                <a:sym typeface="Georgia"/>
              </a:rPr>
              <a:t> and </a:t>
            </a:r>
            <a:r>
              <a:rPr b="1" i="0" lang="en" sz="1600" u="none" cap="none" strike="noStrike">
                <a:solidFill>
                  <a:schemeClr val="lt1"/>
                </a:solidFill>
                <a:latin typeface="Georgia"/>
                <a:ea typeface="Georgia"/>
                <a:cs typeface="Georgia"/>
                <a:sym typeface="Georgia"/>
              </a:rPr>
              <a:t>weighted method.</a:t>
            </a:r>
            <a:endParaRPr b="1" i="0" sz="1400" u="none" cap="none" strike="noStrike">
              <a:solidFill>
                <a:schemeClr val="lt1"/>
              </a:solidFill>
              <a:latin typeface="Arial"/>
              <a:ea typeface="Arial"/>
              <a:cs typeface="Arial"/>
              <a:sym typeface="Arial"/>
            </a:endParaRPr>
          </a:p>
        </p:txBody>
      </p:sp>
      <p:sp>
        <p:nvSpPr>
          <p:cNvPr id="149" name="Google Shape;149;p3"/>
          <p:cNvSpPr txBox="1"/>
          <p:nvPr/>
        </p:nvSpPr>
        <p:spPr>
          <a:xfrm>
            <a:off x="332925" y="3153100"/>
            <a:ext cx="3355800" cy="14955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20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Average Method</a:t>
            </a:r>
            <a:endParaRPr b="1" i="0" sz="1500" u="none" cap="none" strike="noStrike">
              <a:solidFill>
                <a:schemeClr val="lt1"/>
              </a:solidFill>
              <a:latin typeface="Arial"/>
              <a:ea typeface="Arial"/>
              <a:cs typeface="Arial"/>
              <a:sym typeface="Arial"/>
            </a:endParaRPr>
          </a:p>
          <a:p>
            <a:pPr indent="0" lvl="0" marL="0" marR="0" rtl="0" algn="l">
              <a:lnSpc>
                <a:spcPct val="175000"/>
              </a:lnSpc>
              <a:spcBef>
                <a:spcPts val="20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The Average method takes the average value of R, G, and B as the grayscale value.</a:t>
            </a:r>
            <a:endParaRPr b="0" i="0" sz="1200" u="none" cap="none" strike="noStrike">
              <a:solidFill>
                <a:schemeClr val="lt1"/>
              </a:solidFill>
              <a:latin typeface="Arial"/>
              <a:ea typeface="Arial"/>
              <a:cs typeface="Arial"/>
              <a:sym typeface="Arial"/>
            </a:endParaRPr>
          </a:p>
          <a:p>
            <a:pPr indent="0" lvl="0" marL="0" marR="0" rtl="0" algn="l">
              <a:lnSpc>
                <a:spcPct val="175000"/>
              </a:lnSpc>
              <a:spcBef>
                <a:spcPts val="120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Grayscale = (R + G + B ) / 3</a:t>
            </a:r>
            <a:r>
              <a:rPr b="0" i="0" lang="en" sz="1200" u="none" cap="none" strike="noStrike">
                <a:solidFill>
                  <a:schemeClr val="lt1"/>
                </a:solidFill>
                <a:latin typeface="Arial"/>
                <a:ea typeface="Arial"/>
                <a:cs typeface="Arial"/>
                <a:sym typeface="Arial"/>
              </a:rPr>
              <a:t>.</a:t>
            </a:r>
            <a:endParaRPr b="0" i="0" sz="1200" u="none" cap="none" strike="noStrike">
              <a:solidFill>
                <a:schemeClr val="lt1"/>
              </a:solidFill>
              <a:latin typeface="Arial"/>
              <a:ea typeface="Arial"/>
              <a:cs typeface="Arial"/>
              <a:sym typeface="Arial"/>
            </a:endParaRPr>
          </a:p>
        </p:txBody>
      </p:sp>
      <p:sp>
        <p:nvSpPr>
          <p:cNvPr id="150" name="Google Shape;150;p3"/>
          <p:cNvSpPr txBox="1"/>
          <p:nvPr/>
        </p:nvSpPr>
        <p:spPr>
          <a:xfrm>
            <a:off x="5526375" y="315310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Theoretically, the formula is 100% correct</a:t>
            </a:r>
            <a:endParaRPr b="0" i="0" sz="1400" u="none" cap="none" strike="noStrike">
              <a:solidFill>
                <a:schemeClr val="lt1"/>
              </a:solidFill>
              <a:latin typeface="Arial"/>
              <a:ea typeface="Arial"/>
              <a:cs typeface="Arial"/>
              <a:sym typeface="Arial"/>
            </a:endParaRPr>
          </a:p>
        </p:txBody>
      </p:sp>
      <p:sp>
        <p:nvSpPr>
          <p:cNvPr id="151" name="Google Shape;151;p3"/>
          <p:cNvSpPr txBox="1"/>
          <p:nvPr/>
        </p:nvSpPr>
        <p:spPr>
          <a:xfrm>
            <a:off x="5925125" y="41950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Grayscale = R / 3 + G / 3 + B / 3</a:t>
            </a:r>
            <a:r>
              <a:rPr b="0" i="0" lang="en" sz="12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txBox="1"/>
          <p:nvPr>
            <p:ph type="title"/>
          </p:nvPr>
        </p:nvSpPr>
        <p:spPr>
          <a:xfrm>
            <a:off x="1221300" y="3175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Color to Grayscale Conversion</a:t>
            </a:r>
            <a:endParaRPr/>
          </a:p>
        </p:txBody>
      </p:sp>
      <p:sp>
        <p:nvSpPr>
          <p:cNvPr id="157" name="Google Shape;157;p4"/>
          <p:cNvSpPr txBox="1"/>
          <p:nvPr/>
        </p:nvSpPr>
        <p:spPr>
          <a:xfrm>
            <a:off x="315975" y="1492400"/>
            <a:ext cx="3237300" cy="559800"/>
          </a:xfrm>
          <a:prstGeom prst="rect">
            <a:avLst/>
          </a:prstGeom>
          <a:noFill/>
          <a:ln>
            <a:noFill/>
          </a:ln>
        </p:spPr>
        <p:txBody>
          <a:bodyPr anchorCtr="0" anchor="t" bIns="91425" lIns="91425" spcFirstLastPara="1" rIns="91425" wrap="square" tIns="91425">
            <a:spAutoFit/>
          </a:bodyPr>
          <a:lstStyle/>
          <a:p>
            <a:pPr indent="0" lvl="0" marL="0" marR="0" rtl="0" algn="l">
              <a:lnSpc>
                <a:spcPct val="117391"/>
              </a:lnSpc>
              <a:spcBef>
                <a:spcPts val="2900"/>
              </a:spcBef>
              <a:spcAft>
                <a:spcPts val="0"/>
              </a:spcAft>
              <a:buClr>
                <a:srgbClr val="000000"/>
              </a:buClr>
              <a:buSzPts val="1650"/>
              <a:buFont typeface="Arial"/>
              <a:buNone/>
            </a:pPr>
            <a:r>
              <a:rPr b="0" i="0" lang="en" sz="1650" u="none" cap="none" strike="noStrike">
                <a:solidFill>
                  <a:schemeClr val="lt1"/>
                </a:solidFill>
                <a:latin typeface="Arial"/>
                <a:ea typeface="Arial"/>
                <a:cs typeface="Arial"/>
                <a:sym typeface="Arial"/>
              </a:rPr>
              <a:t>1.1 RGB to Grayscale</a:t>
            </a:r>
            <a:endParaRPr b="0" i="0" sz="165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58" name="Google Shape;158;p4"/>
          <p:cNvSpPr txBox="1"/>
          <p:nvPr/>
        </p:nvSpPr>
        <p:spPr>
          <a:xfrm>
            <a:off x="1003175" y="1880100"/>
            <a:ext cx="6484200" cy="10185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20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The Weighted Method</a:t>
            </a:r>
            <a:endParaRPr b="1" i="0" sz="1500" u="none" cap="none" strike="noStrike">
              <a:solidFill>
                <a:schemeClr val="lt1"/>
              </a:solidFill>
              <a:latin typeface="Arial"/>
              <a:ea typeface="Arial"/>
              <a:cs typeface="Arial"/>
              <a:sym typeface="Arial"/>
            </a:endParaRPr>
          </a:p>
          <a:p>
            <a:pPr indent="0" lvl="0" marL="0" marR="0" rtl="0" algn="l">
              <a:lnSpc>
                <a:spcPct val="175000"/>
              </a:lnSpc>
              <a:spcBef>
                <a:spcPts val="200"/>
              </a:spcBef>
              <a:spcAft>
                <a:spcPts val="1200"/>
              </a:spcAft>
              <a:buClr>
                <a:srgbClr val="000000"/>
              </a:buClr>
              <a:buSzPts val="1200"/>
              <a:buFont typeface="Arial"/>
              <a:buNone/>
            </a:pPr>
            <a:r>
              <a:rPr b="0" i="0" lang="en" sz="1200" u="none" cap="none" strike="noStrike">
                <a:solidFill>
                  <a:schemeClr val="lt1"/>
                </a:solidFill>
                <a:latin typeface="Arial"/>
                <a:ea typeface="Arial"/>
                <a:cs typeface="Arial"/>
                <a:sym typeface="Arial"/>
              </a:rPr>
              <a:t>The weighted method, also called luminosity method, weighs red, green and blue according to their wavelengths. The improved formula is as follows:</a:t>
            </a:r>
            <a:endParaRPr b="0" i="0" sz="1200" u="none" cap="none" strike="noStrike">
              <a:solidFill>
                <a:schemeClr val="lt1"/>
              </a:solidFill>
              <a:latin typeface="Arial"/>
              <a:ea typeface="Arial"/>
              <a:cs typeface="Arial"/>
              <a:sym typeface="Arial"/>
            </a:endParaRPr>
          </a:p>
        </p:txBody>
      </p:sp>
      <p:sp>
        <p:nvSpPr>
          <p:cNvPr id="159" name="Google Shape;159;p4"/>
          <p:cNvSpPr txBox="1"/>
          <p:nvPr/>
        </p:nvSpPr>
        <p:spPr>
          <a:xfrm>
            <a:off x="5307675" y="25717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Grayscale</a:t>
            </a:r>
            <a:r>
              <a:rPr b="0" i="0" lang="en" sz="1200" u="none" cap="none" strike="noStrike">
                <a:solidFill>
                  <a:schemeClr val="lt1"/>
                </a:solidFill>
                <a:latin typeface="Arial"/>
                <a:ea typeface="Arial"/>
                <a:cs typeface="Arial"/>
                <a:sym typeface="Arial"/>
              </a:rPr>
              <a:t>  </a:t>
            </a:r>
            <a:r>
              <a:rPr b="1" i="0" lang="en" sz="1200" u="none" cap="none" strike="noStrike">
                <a:solidFill>
                  <a:schemeClr val="lt1"/>
                </a:solidFill>
                <a:latin typeface="Arial"/>
                <a:ea typeface="Arial"/>
                <a:cs typeface="Arial"/>
                <a:sym typeface="Arial"/>
              </a:rPr>
              <a:t>= 0.299R + 0.587G + 0.114B</a:t>
            </a:r>
            <a:endParaRPr b="0" i="0" sz="1400" u="none" cap="none" strike="noStrike">
              <a:solidFill>
                <a:schemeClr val="lt1"/>
              </a:solidFill>
              <a:latin typeface="Arial"/>
              <a:ea typeface="Arial"/>
              <a:cs typeface="Arial"/>
              <a:sym typeface="Arial"/>
            </a:endParaRPr>
          </a:p>
        </p:txBody>
      </p:sp>
      <p:pic>
        <p:nvPicPr>
          <p:cNvPr id="160" name="Google Shape;160;p4"/>
          <p:cNvPicPr preferRelativeResize="0"/>
          <p:nvPr/>
        </p:nvPicPr>
        <p:blipFill rotWithShape="1">
          <a:blip r:embed="rId3">
            <a:alphaModFix/>
          </a:blip>
          <a:srcRect b="0" l="0" r="0" t="0"/>
          <a:stretch/>
        </p:blipFill>
        <p:spPr>
          <a:xfrm>
            <a:off x="1463186" y="2941048"/>
            <a:ext cx="6217625" cy="201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Color to Grayscale Conversion</a:t>
            </a:r>
            <a:endParaRPr/>
          </a:p>
        </p:txBody>
      </p:sp>
      <p:sp>
        <p:nvSpPr>
          <p:cNvPr id="166" name="Google Shape;166;p5"/>
          <p:cNvSpPr txBox="1"/>
          <p:nvPr/>
        </p:nvSpPr>
        <p:spPr>
          <a:xfrm>
            <a:off x="392175" y="1568600"/>
            <a:ext cx="3237300" cy="559800"/>
          </a:xfrm>
          <a:prstGeom prst="rect">
            <a:avLst/>
          </a:prstGeom>
          <a:noFill/>
          <a:ln>
            <a:noFill/>
          </a:ln>
        </p:spPr>
        <p:txBody>
          <a:bodyPr anchorCtr="0" anchor="t" bIns="91425" lIns="91425" spcFirstLastPara="1" rIns="91425" wrap="square" tIns="91425">
            <a:spAutoFit/>
          </a:bodyPr>
          <a:lstStyle/>
          <a:p>
            <a:pPr indent="0" lvl="0" marL="0" marR="0" rtl="0" algn="l">
              <a:lnSpc>
                <a:spcPct val="117391"/>
              </a:lnSpc>
              <a:spcBef>
                <a:spcPts val="2900"/>
              </a:spcBef>
              <a:spcAft>
                <a:spcPts val="0"/>
              </a:spcAft>
              <a:buClr>
                <a:srgbClr val="000000"/>
              </a:buClr>
              <a:buSzPts val="1650"/>
              <a:buFont typeface="Arial"/>
              <a:buNone/>
            </a:pPr>
            <a:r>
              <a:rPr b="0" i="0" lang="en" sz="1650" u="none" cap="none" strike="noStrike">
                <a:solidFill>
                  <a:schemeClr val="lt1"/>
                </a:solidFill>
                <a:latin typeface="Arial"/>
                <a:ea typeface="Arial"/>
                <a:cs typeface="Arial"/>
                <a:sym typeface="Arial"/>
              </a:rPr>
              <a:t>1.2 YUV to Grayscale</a:t>
            </a:r>
            <a:endParaRPr b="0" i="0" sz="165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167" name="Google Shape;167;p5"/>
          <p:cNvSpPr txBox="1"/>
          <p:nvPr/>
        </p:nvSpPr>
        <p:spPr>
          <a:xfrm>
            <a:off x="674850" y="2015450"/>
            <a:ext cx="7806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YUV is a color encoding system used for analog television. The YUV color model represents the human perception of color more closely than the standard RGB model used in computer graphics hardware and is more size-efficient.</a:t>
            </a:r>
            <a:endParaRPr b="1" i="0" sz="1400" u="none" cap="none" strike="noStrike">
              <a:solidFill>
                <a:schemeClr val="lt1"/>
              </a:solidFill>
              <a:latin typeface="Arial"/>
              <a:ea typeface="Arial"/>
              <a:cs typeface="Arial"/>
              <a:sym typeface="Arial"/>
            </a:endParaRPr>
          </a:p>
        </p:txBody>
      </p:sp>
      <p:sp>
        <p:nvSpPr>
          <p:cNvPr id="168" name="Google Shape;168;p5"/>
          <p:cNvSpPr txBox="1"/>
          <p:nvPr/>
        </p:nvSpPr>
        <p:spPr>
          <a:xfrm>
            <a:off x="332925" y="3153100"/>
            <a:ext cx="3355800" cy="16494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20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RGB to YUV Conversion</a:t>
            </a:r>
            <a:endParaRPr b="1" i="0" sz="1500" u="none" cap="none" strike="noStrike">
              <a:solidFill>
                <a:schemeClr val="lt1"/>
              </a:solidFill>
              <a:latin typeface="Arial"/>
              <a:ea typeface="Arial"/>
              <a:cs typeface="Arial"/>
              <a:sym typeface="Arial"/>
            </a:endParaRPr>
          </a:p>
          <a:p>
            <a:pPr indent="0" lvl="0" marL="0" marR="0" rtl="0" algn="l">
              <a:lnSpc>
                <a:spcPct val="175000"/>
              </a:lnSpc>
              <a:spcBef>
                <a:spcPts val="20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Y = 0.299R + 0.587G + 0.114B</a:t>
            </a:r>
            <a:endParaRPr b="1" i="0" sz="1200" u="none" cap="none" strike="noStrike">
              <a:solidFill>
                <a:schemeClr val="lt1"/>
              </a:solidFill>
              <a:latin typeface="Arial"/>
              <a:ea typeface="Arial"/>
              <a:cs typeface="Arial"/>
              <a:sym typeface="Arial"/>
            </a:endParaRPr>
          </a:p>
          <a:p>
            <a:pPr indent="0" lvl="0" marL="0" marR="0" rtl="0" algn="l">
              <a:lnSpc>
                <a:spcPct val="175000"/>
              </a:lnSpc>
              <a:spcBef>
                <a:spcPts val="120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U’= (B-Y)*0.565</a:t>
            </a:r>
            <a:endParaRPr b="1" i="0" sz="1200" u="none" cap="none" strike="noStrike">
              <a:solidFill>
                <a:schemeClr val="lt1"/>
              </a:solidFill>
              <a:latin typeface="Arial"/>
              <a:ea typeface="Arial"/>
              <a:cs typeface="Arial"/>
              <a:sym typeface="Arial"/>
            </a:endParaRPr>
          </a:p>
          <a:p>
            <a:pPr indent="0" lvl="0" marL="0" marR="0" rtl="0" algn="l">
              <a:lnSpc>
                <a:spcPct val="175000"/>
              </a:lnSpc>
              <a:spcBef>
                <a:spcPts val="120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V’= (R-Y)*0.713</a:t>
            </a:r>
            <a:endParaRPr b="1" i="0" sz="1500" u="none" cap="none" strike="noStrike">
              <a:solidFill>
                <a:schemeClr val="lt1"/>
              </a:solidFill>
              <a:latin typeface="Arial"/>
              <a:ea typeface="Arial"/>
              <a:cs typeface="Arial"/>
              <a:sym typeface="Arial"/>
            </a:endParaRPr>
          </a:p>
        </p:txBody>
      </p:sp>
      <p:sp>
        <p:nvSpPr>
          <p:cNvPr id="169" name="Google Shape;169;p5"/>
          <p:cNvSpPr txBox="1"/>
          <p:nvPr/>
        </p:nvSpPr>
        <p:spPr>
          <a:xfrm>
            <a:off x="4888150" y="3068350"/>
            <a:ext cx="3000000" cy="18189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20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The Grayscale Value</a:t>
            </a:r>
            <a:endParaRPr b="1" i="0" sz="1500" u="none" cap="none" strike="noStrike">
              <a:solidFill>
                <a:schemeClr val="lt1"/>
              </a:solidFill>
              <a:latin typeface="Arial"/>
              <a:ea typeface="Arial"/>
              <a:cs typeface="Arial"/>
              <a:sym typeface="Arial"/>
            </a:endParaRPr>
          </a:p>
          <a:p>
            <a:pPr indent="0" lvl="0" marL="0" marR="0" rtl="0" algn="l">
              <a:lnSpc>
                <a:spcPct val="175000"/>
              </a:lnSpc>
              <a:spcBef>
                <a:spcPts val="20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The formula for converting RGB to Y is the same as the formula for converting RGB to grayscale. Therefore:</a:t>
            </a:r>
            <a:endParaRPr b="0" i="0" sz="1200" u="none" cap="none" strike="noStrike">
              <a:solidFill>
                <a:schemeClr val="lt1"/>
              </a:solidFill>
              <a:latin typeface="Arial"/>
              <a:ea typeface="Arial"/>
              <a:cs typeface="Arial"/>
              <a:sym typeface="Arial"/>
            </a:endParaRPr>
          </a:p>
          <a:p>
            <a:pPr indent="0" lvl="0" marL="0" marR="0" rtl="0" algn="l">
              <a:lnSpc>
                <a:spcPct val="175000"/>
              </a:lnSpc>
              <a:spcBef>
                <a:spcPts val="120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Grayscale</a:t>
            </a:r>
            <a:r>
              <a:rPr b="0" i="0" lang="en" sz="1200" u="none" cap="none" strike="noStrike">
                <a:solidFill>
                  <a:schemeClr val="lt1"/>
                </a:solidFill>
                <a:latin typeface="Arial"/>
                <a:ea typeface="Arial"/>
                <a:cs typeface="Arial"/>
                <a:sym typeface="Arial"/>
              </a:rPr>
              <a:t>  </a:t>
            </a:r>
            <a:r>
              <a:rPr b="1" i="0" lang="en" sz="1200" u="none" cap="none" strike="noStrike">
                <a:solidFill>
                  <a:schemeClr val="lt1"/>
                </a:solidFill>
                <a:latin typeface="Arial"/>
                <a:ea typeface="Arial"/>
                <a:cs typeface="Arial"/>
                <a:sym typeface="Arial"/>
              </a:rPr>
              <a:t>= Y</a:t>
            </a:r>
            <a:endParaRPr b="1" i="0" sz="12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type="title"/>
          </p:nvPr>
        </p:nvSpPr>
        <p:spPr>
          <a:xfrm>
            <a:off x="820775" y="393750"/>
            <a:ext cx="8244300" cy="9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2.Binarization: Grayscale to black/white Conversion</a:t>
            </a:r>
            <a:endParaRPr/>
          </a:p>
        </p:txBody>
      </p:sp>
      <p:sp>
        <p:nvSpPr>
          <p:cNvPr id="175" name="Google Shape;175;p6"/>
          <p:cNvSpPr txBox="1"/>
          <p:nvPr/>
        </p:nvSpPr>
        <p:spPr>
          <a:xfrm>
            <a:off x="668700" y="1486525"/>
            <a:ext cx="7806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Binarization converts a grayscale image to a black/white image. This transformation is useful in detecting blobs and further reduces the computational complexity. The critical task is to find a suitable threshold. There are two main methods:</a:t>
            </a:r>
            <a:endParaRPr b="1" i="0" sz="1400" u="none" cap="none" strike="noStrike">
              <a:solidFill>
                <a:schemeClr val="lt1"/>
              </a:solidFill>
              <a:latin typeface="Arial"/>
              <a:ea typeface="Arial"/>
              <a:cs typeface="Arial"/>
              <a:sym typeface="Arial"/>
            </a:endParaRPr>
          </a:p>
        </p:txBody>
      </p:sp>
      <p:sp>
        <p:nvSpPr>
          <p:cNvPr id="176" name="Google Shape;176;p6"/>
          <p:cNvSpPr txBox="1"/>
          <p:nvPr/>
        </p:nvSpPr>
        <p:spPr>
          <a:xfrm>
            <a:off x="622775" y="2866850"/>
            <a:ext cx="3000000" cy="581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Local thresholding</a:t>
            </a:r>
            <a:r>
              <a:rPr b="0" i="0" lang="en" sz="1200" u="none" cap="none" strike="noStrike">
                <a:solidFill>
                  <a:schemeClr val="lt1"/>
                </a:solidFill>
                <a:latin typeface="Arial"/>
                <a:ea typeface="Arial"/>
                <a:cs typeface="Arial"/>
                <a:sym typeface="Arial"/>
              </a:rPr>
              <a:t> — calculates the threshold pixel by pixel</a:t>
            </a:r>
            <a:endParaRPr b="0" i="0" sz="1200" u="none" cap="none" strike="noStrike">
              <a:solidFill>
                <a:schemeClr val="lt1"/>
              </a:solidFill>
              <a:latin typeface="Arial"/>
              <a:ea typeface="Arial"/>
              <a:cs typeface="Arial"/>
              <a:sym typeface="Arial"/>
            </a:endParaRPr>
          </a:p>
        </p:txBody>
      </p:sp>
      <p:sp>
        <p:nvSpPr>
          <p:cNvPr id="177" name="Google Shape;177;p6"/>
          <p:cNvSpPr txBox="1"/>
          <p:nvPr/>
        </p:nvSpPr>
        <p:spPr>
          <a:xfrm>
            <a:off x="637750" y="3705875"/>
            <a:ext cx="3000000" cy="581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Global thresholding</a:t>
            </a:r>
            <a:r>
              <a:rPr b="0" i="0" lang="en" sz="1200" u="none" cap="none" strike="noStrike">
                <a:solidFill>
                  <a:schemeClr val="lt1"/>
                </a:solidFill>
                <a:latin typeface="Arial"/>
                <a:ea typeface="Arial"/>
                <a:cs typeface="Arial"/>
                <a:sym typeface="Arial"/>
              </a:rPr>
              <a:t> — calculates the threshold once for all pixels</a:t>
            </a:r>
            <a:endParaRPr b="0" i="0" sz="1200" u="none" cap="none" strike="noStrike">
              <a:solidFill>
                <a:schemeClr val="lt1"/>
              </a:solidFill>
              <a:latin typeface="Arial"/>
              <a:ea typeface="Arial"/>
              <a:cs typeface="Arial"/>
              <a:sym typeface="Arial"/>
            </a:endParaRPr>
          </a:p>
        </p:txBody>
      </p:sp>
      <p:pic>
        <p:nvPicPr>
          <p:cNvPr id="178" name="Google Shape;178;p6"/>
          <p:cNvPicPr preferRelativeResize="0"/>
          <p:nvPr/>
        </p:nvPicPr>
        <p:blipFill rotWithShape="1">
          <a:blip r:embed="rId3">
            <a:alphaModFix/>
          </a:blip>
          <a:srcRect b="0" l="0" r="0" t="0"/>
          <a:stretch/>
        </p:blipFill>
        <p:spPr>
          <a:xfrm>
            <a:off x="4380500" y="2588600"/>
            <a:ext cx="4501251" cy="18570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ph type="title"/>
          </p:nvPr>
        </p:nvSpPr>
        <p:spPr>
          <a:xfrm>
            <a:off x="820775" y="393750"/>
            <a:ext cx="82443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2.Binarization: Grayscale to black/white Conversion</a:t>
            </a:r>
            <a:endParaRPr/>
          </a:p>
        </p:txBody>
      </p:sp>
      <p:sp>
        <p:nvSpPr>
          <p:cNvPr id="184" name="Google Shape;184;p7"/>
          <p:cNvSpPr txBox="1"/>
          <p:nvPr/>
        </p:nvSpPr>
        <p:spPr>
          <a:xfrm>
            <a:off x="574550" y="1532125"/>
            <a:ext cx="363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400"/>
              </a:spcAft>
              <a:buClr>
                <a:srgbClr val="000000"/>
              </a:buClr>
              <a:buSzPts val="1800"/>
              <a:buFont typeface="Arial"/>
              <a:buNone/>
            </a:pPr>
            <a:r>
              <a:rPr b="1" i="0" lang="en" sz="1800" u="none" cap="none" strike="noStrike">
                <a:solidFill>
                  <a:schemeClr val="lt1"/>
                </a:solidFill>
                <a:latin typeface="Arial"/>
                <a:ea typeface="Arial"/>
                <a:cs typeface="Arial"/>
                <a:sym typeface="Arial"/>
              </a:rPr>
              <a:t>2.1 Local Thresholding Method</a:t>
            </a:r>
            <a:endParaRPr b="1" i="0" sz="1800" u="none" cap="none" strike="noStrike">
              <a:solidFill>
                <a:schemeClr val="lt1"/>
              </a:solidFill>
              <a:latin typeface="Arial"/>
              <a:ea typeface="Arial"/>
              <a:cs typeface="Arial"/>
              <a:sym typeface="Arial"/>
            </a:endParaRPr>
          </a:p>
        </p:txBody>
      </p:sp>
      <p:sp>
        <p:nvSpPr>
          <p:cNvPr id="185" name="Google Shape;185;p7"/>
          <p:cNvSpPr txBox="1"/>
          <p:nvPr/>
        </p:nvSpPr>
        <p:spPr>
          <a:xfrm>
            <a:off x="775175" y="2571750"/>
            <a:ext cx="383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With local thresholding method, a threshold is calculated at each pixel, which depends on some local statistics such as mean, range, and the variance of the pixel neighborhood. The image is divided into several sub-blocks and the distribution of gray-value in each block was analyzed.</a:t>
            </a:r>
            <a:endParaRPr b="0" i="0" sz="1400" u="none" cap="none" strike="noStrike">
              <a:solidFill>
                <a:schemeClr val="lt1"/>
              </a:solidFill>
              <a:latin typeface="Arial"/>
              <a:ea typeface="Arial"/>
              <a:cs typeface="Arial"/>
              <a:sym typeface="Arial"/>
            </a:endParaRPr>
          </a:p>
        </p:txBody>
      </p:sp>
      <p:pic>
        <p:nvPicPr>
          <p:cNvPr id="186" name="Google Shape;186;p7"/>
          <p:cNvPicPr preferRelativeResize="0"/>
          <p:nvPr/>
        </p:nvPicPr>
        <p:blipFill rotWithShape="1">
          <a:blip r:embed="rId3">
            <a:alphaModFix/>
          </a:blip>
          <a:srcRect b="0" l="0" r="0" t="0"/>
          <a:stretch/>
        </p:blipFill>
        <p:spPr>
          <a:xfrm>
            <a:off x="5323250" y="1278850"/>
            <a:ext cx="3383775" cy="3399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820775" y="393750"/>
            <a:ext cx="82443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2.Binarization: Grayscale to black/white Conversion</a:t>
            </a:r>
            <a:endParaRPr/>
          </a:p>
        </p:txBody>
      </p:sp>
      <p:sp>
        <p:nvSpPr>
          <p:cNvPr id="192" name="Google Shape;192;p8"/>
          <p:cNvSpPr txBox="1"/>
          <p:nvPr/>
        </p:nvSpPr>
        <p:spPr>
          <a:xfrm>
            <a:off x="1094350" y="939350"/>
            <a:ext cx="3693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400"/>
              </a:spcAft>
              <a:buClr>
                <a:srgbClr val="000000"/>
              </a:buClr>
              <a:buSzPts val="1800"/>
              <a:buFont typeface="Arial"/>
              <a:buNone/>
            </a:pPr>
            <a:r>
              <a:rPr b="1" i="0" lang="en" sz="1800" u="none" cap="none" strike="noStrike">
                <a:solidFill>
                  <a:schemeClr val="lt1"/>
                </a:solidFill>
                <a:latin typeface="Arial"/>
                <a:ea typeface="Arial"/>
                <a:cs typeface="Arial"/>
                <a:sym typeface="Arial"/>
              </a:rPr>
              <a:t>2.2 Global Thresholding Method</a:t>
            </a:r>
            <a:endParaRPr b="1" i="0" sz="1800" u="none" cap="none" strike="noStrike">
              <a:solidFill>
                <a:schemeClr val="lt1"/>
              </a:solidFill>
              <a:latin typeface="Arial"/>
              <a:ea typeface="Arial"/>
              <a:cs typeface="Arial"/>
              <a:sym typeface="Arial"/>
            </a:endParaRPr>
          </a:p>
        </p:txBody>
      </p:sp>
      <p:pic>
        <p:nvPicPr>
          <p:cNvPr id="193" name="Google Shape;193;p8"/>
          <p:cNvPicPr preferRelativeResize="0"/>
          <p:nvPr/>
        </p:nvPicPr>
        <p:blipFill rotWithShape="1">
          <a:blip r:embed="rId3">
            <a:alphaModFix/>
          </a:blip>
          <a:srcRect b="0" l="0" r="0" t="0"/>
          <a:stretch/>
        </p:blipFill>
        <p:spPr>
          <a:xfrm>
            <a:off x="4511625" y="1307850"/>
            <a:ext cx="4553450" cy="3330930"/>
          </a:xfrm>
          <a:prstGeom prst="rect">
            <a:avLst/>
          </a:prstGeom>
          <a:noFill/>
          <a:ln>
            <a:noFill/>
          </a:ln>
        </p:spPr>
      </p:pic>
      <p:sp>
        <p:nvSpPr>
          <p:cNvPr id="194" name="Google Shape;194;p8"/>
          <p:cNvSpPr txBox="1"/>
          <p:nvPr/>
        </p:nvSpPr>
        <p:spPr>
          <a:xfrm>
            <a:off x="1304325" y="1342575"/>
            <a:ext cx="300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The global thresholding method take advantage of the image histogram. The image histogram is a type of statistical graph with grayscale value on the x-axis and the number of pixels for each grayscale on the y-axis.</a:t>
            </a:r>
            <a:endParaRPr b="0" i="0" sz="1400" u="none" cap="none" strike="noStrike">
              <a:solidFill>
                <a:schemeClr val="lt1"/>
              </a:solidFill>
              <a:latin typeface="Arial"/>
              <a:ea typeface="Arial"/>
              <a:cs typeface="Arial"/>
              <a:sym typeface="Arial"/>
            </a:endParaRPr>
          </a:p>
        </p:txBody>
      </p:sp>
      <p:sp>
        <p:nvSpPr>
          <p:cNvPr id="195" name="Google Shape;195;p8"/>
          <p:cNvSpPr txBox="1"/>
          <p:nvPr/>
        </p:nvSpPr>
        <p:spPr>
          <a:xfrm>
            <a:off x="1304325" y="2670300"/>
            <a:ext cx="30000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Image histogram can be used to automatically determine the value of the threshold to be used for converting a grayscale image to a binary image. The basic idea is to find a point between the peak of the foreground pixel values and the peak of the background pixel values. If the intensity level of a pixel is smaller than the threshold, the pixel is set to black (grayscale = 0), otherwise, it is set to white (grayscale = 255). The threshold serves as a dividing line.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type="title"/>
          </p:nvPr>
        </p:nvSpPr>
        <p:spPr>
          <a:xfrm>
            <a:off x="969175" y="357275"/>
            <a:ext cx="37989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Filtering Techniques</a:t>
            </a:r>
            <a:endParaRPr/>
          </a:p>
        </p:txBody>
      </p:sp>
      <p:sp>
        <p:nvSpPr>
          <p:cNvPr id="201" name="Google Shape;201;p9"/>
          <p:cNvSpPr txBox="1"/>
          <p:nvPr>
            <p:ph idx="1" type="body"/>
          </p:nvPr>
        </p:nvSpPr>
        <p:spPr>
          <a:xfrm>
            <a:off x="1069475" y="969375"/>
            <a:ext cx="7101900" cy="1219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Filtering is a method for enhancing or altering an image . There are mainly two types of filtering:</a:t>
            </a:r>
            <a:endParaRPr/>
          </a:p>
          <a:p>
            <a:pPr indent="0" lvl="0" marL="0" rtl="0" algn="l">
              <a:lnSpc>
                <a:spcPct val="115000"/>
              </a:lnSpc>
              <a:spcBef>
                <a:spcPts val="1200"/>
              </a:spcBef>
              <a:spcAft>
                <a:spcPts val="0"/>
              </a:spcAft>
              <a:buSzPts val="1300"/>
              <a:buNone/>
            </a:pPr>
            <a:r>
              <a:rPr lang="en"/>
              <a:t>• Spatial Filtering</a:t>
            </a:r>
            <a:endParaRPr/>
          </a:p>
          <a:p>
            <a:pPr indent="0" lvl="0" marL="0" rtl="0" algn="l">
              <a:lnSpc>
                <a:spcPct val="115000"/>
              </a:lnSpc>
              <a:spcBef>
                <a:spcPts val="1200"/>
              </a:spcBef>
              <a:spcAft>
                <a:spcPts val="1200"/>
              </a:spcAft>
              <a:buSzPts val="1300"/>
              <a:buNone/>
            </a:pPr>
            <a:r>
              <a:rPr lang="en"/>
              <a:t>• Frequency Filtering</a:t>
            </a:r>
            <a:endParaRPr/>
          </a:p>
        </p:txBody>
      </p:sp>
      <p:sp>
        <p:nvSpPr>
          <p:cNvPr id="202" name="Google Shape;202;p9"/>
          <p:cNvSpPr txBox="1"/>
          <p:nvPr/>
        </p:nvSpPr>
        <p:spPr>
          <a:xfrm>
            <a:off x="355675" y="2291875"/>
            <a:ext cx="3073200" cy="109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1"/>
                </a:solidFill>
                <a:latin typeface="Arial"/>
                <a:ea typeface="Arial"/>
                <a:cs typeface="Arial"/>
                <a:sym typeface="Arial"/>
              </a:rPr>
              <a:t>spatial </a:t>
            </a:r>
            <a:r>
              <a:rPr b="0" i="0" lang="en" sz="1400" u="none" cap="none" strike="noStrike">
                <a:solidFill>
                  <a:schemeClr val="lt1"/>
                </a:solidFill>
                <a:latin typeface="Arial"/>
                <a:ea typeface="Arial"/>
                <a:cs typeface="Arial"/>
                <a:sym typeface="Arial"/>
              </a:rPr>
              <a:t>: filtering, the processed pixel value for the existing pixel is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dependent on both itself and neighboring pixels </a:t>
            </a:r>
            <a:endParaRPr b="0" i="0" sz="1400" u="none" cap="none" strike="noStrike">
              <a:solidFill>
                <a:schemeClr val="lt1"/>
              </a:solidFill>
              <a:latin typeface="Arial"/>
              <a:ea typeface="Arial"/>
              <a:cs typeface="Arial"/>
              <a:sym typeface="Arial"/>
            </a:endParaRPr>
          </a:p>
        </p:txBody>
      </p:sp>
      <p:sp>
        <p:nvSpPr>
          <p:cNvPr id="203" name="Google Shape;203;p9"/>
          <p:cNvSpPr txBox="1"/>
          <p:nvPr/>
        </p:nvSpPr>
        <p:spPr>
          <a:xfrm>
            <a:off x="355675" y="3369175"/>
            <a:ext cx="4705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Therefore, spatial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filtering is a neighboring procedure, where the value of any particular pixel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in the output image is calculated by applying some algorithm to the values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of the neighboring pixels of the corresponding input pixel</a:t>
            </a:r>
            <a:endParaRPr b="0" i="0" sz="1400" u="none" cap="none" strike="noStrike">
              <a:solidFill>
                <a:schemeClr val="lt1"/>
              </a:solidFill>
              <a:latin typeface="Arial"/>
              <a:ea typeface="Arial"/>
              <a:cs typeface="Arial"/>
              <a:sym typeface="Arial"/>
            </a:endParaRPr>
          </a:p>
        </p:txBody>
      </p:sp>
      <p:sp>
        <p:nvSpPr>
          <p:cNvPr id="204" name="Google Shape;204;p9"/>
          <p:cNvSpPr txBox="1"/>
          <p:nvPr/>
        </p:nvSpPr>
        <p:spPr>
          <a:xfrm>
            <a:off x="5490050" y="2291875"/>
            <a:ext cx="35202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1"/>
                </a:solidFill>
                <a:latin typeface="Arial"/>
                <a:ea typeface="Arial"/>
                <a:cs typeface="Arial"/>
                <a:sym typeface="Arial"/>
              </a:rPr>
              <a:t>Frequency : </a:t>
            </a:r>
            <a:r>
              <a:rPr b="0" i="0" lang="en" sz="1400" u="none" cap="none" strike="noStrike">
                <a:solidFill>
                  <a:schemeClr val="lt1"/>
                </a:solidFill>
                <a:latin typeface="Arial"/>
                <a:ea typeface="Arial"/>
                <a:cs typeface="Arial"/>
                <a:sym typeface="Arial"/>
              </a:rPr>
              <a:t>filters are used to process an image in the frequency domain.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The image is converted to frequency domain by using a </a:t>
            </a:r>
            <a:r>
              <a:rPr b="1" i="0" lang="en" sz="1600" u="none" cap="none" strike="noStrike">
                <a:solidFill>
                  <a:schemeClr val="lt1"/>
                </a:solidFill>
                <a:latin typeface="Arial"/>
                <a:ea typeface="Arial"/>
                <a:cs typeface="Arial"/>
                <a:sym typeface="Arial"/>
              </a:rPr>
              <a:t>Fourier </a:t>
            </a:r>
            <a:r>
              <a:rPr b="0" i="0" lang="en" sz="1400" u="none" cap="none" strike="noStrike">
                <a:solidFill>
                  <a:schemeClr val="lt1"/>
                </a:solidFill>
                <a:latin typeface="Arial"/>
                <a:ea typeface="Arial"/>
                <a:cs typeface="Arial"/>
                <a:sym typeface="Arial"/>
              </a:rPr>
              <a:t>transform</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 After frequency domain processing, the image is transformed into</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the spatial domain by inverse </a:t>
            </a:r>
            <a:r>
              <a:rPr b="1" i="0" lang="en" sz="1600" u="none" cap="none" strike="noStrike">
                <a:solidFill>
                  <a:schemeClr val="lt1"/>
                </a:solidFill>
                <a:latin typeface="Arial"/>
                <a:ea typeface="Arial"/>
                <a:cs typeface="Arial"/>
                <a:sym typeface="Arial"/>
              </a:rPr>
              <a:t>Fourier transform</a:t>
            </a:r>
            <a:endParaRPr b="1" i="0" sz="16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